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3/26/2024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894E63-86AE-6377-8546-F2240EEC8F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Séraphine </a:t>
            </a:r>
            <a:r>
              <a:rPr lang="fr-CA" dirty="0" err="1"/>
              <a:t>albé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F731C0-68D7-FC7B-7ACE-7CA0782D2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Derrière la lumière </a:t>
            </a:r>
          </a:p>
          <a:p>
            <a:r>
              <a:rPr lang="ru-RU" dirty="0"/>
              <a:t>Анализ переводов стихотворения </a:t>
            </a:r>
            <a:r>
              <a:rPr lang="fr-CA" dirty="0"/>
              <a:t>« Négatif 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42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11C09C-4458-85B4-2FB6-61FFC5EFCAAC}"/>
              </a:ext>
            </a:extLst>
          </p:cNvPr>
          <p:cNvSpPr txBox="1"/>
          <p:nvPr/>
        </p:nvSpPr>
        <p:spPr>
          <a:xfrm>
            <a:off x="508958" y="250166"/>
            <a:ext cx="103603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ТРУДНОСТИ ПОНИМАНИЯ </a:t>
            </a:r>
          </a:p>
          <a:p>
            <a:r>
              <a:rPr lang="fr-CA" sz="2400" dirty="0"/>
              <a:t>3) TON ÂGE / QUI NOUS A VUES ARRACHÉES / DE NOS BRAS ENLACÉS</a:t>
            </a:r>
          </a:p>
          <a:p>
            <a:endParaRPr lang="fr-CA" sz="2400" dirty="0"/>
          </a:p>
          <a:p>
            <a:r>
              <a:rPr lang="ru-RU" sz="2400" dirty="0"/>
              <a:t>ПСЕВДО-ПАССИВНАЯ КОНСТРУКЦИЯ: «возраст видел, как мы были исторгнуты из наших объятий» – т.е. </a:t>
            </a:r>
            <a:r>
              <a:rPr lang="ru-RU" sz="2400" b="1" dirty="0"/>
              <a:t>мы были исторгнуты из наших объятий в том возрасте, когда ты была юной (подлежащее в этой конструкции становится обстоятельством) </a:t>
            </a:r>
          </a:p>
          <a:p>
            <a:endParaRPr lang="ru-RU" sz="2400" b="1" dirty="0"/>
          </a:p>
          <a:p>
            <a:r>
              <a:rPr lang="ru-RU" sz="2400" b="1" dirty="0"/>
              <a:t>Ошибки: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«Видели мы, как нас разорвали»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«когда видели нас, разлучали»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«Возраст… который видел, как нас вырывали» </a:t>
            </a:r>
          </a:p>
          <a:p>
            <a:endParaRPr lang="ru-RU" sz="2400" b="1" dirty="0"/>
          </a:p>
          <a:p>
            <a:r>
              <a:rPr lang="ru-RU" sz="2400" b="1" dirty="0"/>
              <a:t>Хотя пассивный характер действия разгадан всеми правильно, не все поняли, что глагол «видеть» переводить не надо! </a:t>
            </a:r>
          </a:p>
        </p:txBody>
      </p:sp>
    </p:spTree>
    <p:extLst>
      <p:ext uri="{BB962C8B-B14F-4D97-AF65-F5344CB8AC3E}">
        <p14:creationId xmlns:p14="http://schemas.microsoft.com/office/powerpoint/2010/main" val="3451786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27ECF-3FA0-EB45-67CE-1AA33DEDEF12}"/>
              </a:ext>
            </a:extLst>
          </p:cNvPr>
          <p:cNvSpPr txBox="1"/>
          <p:nvPr/>
        </p:nvSpPr>
        <p:spPr>
          <a:xfrm>
            <a:off x="819509" y="138022"/>
            <a:ext cx="103775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ТРУДНОСТИ ПОНИМАНИЯ </a:t>
            </a:r>
          </a:p>
          <a:p>
            <a:r>
              <a:rPr lang="fr-CA" dirty="0"/>
              <a:t>4) TU M’APPARAIS EN IMAGE </a:t>
            </a:r>
          </a:p>
          <a:p>
            <a:r>
              <a:rPr lang="fr-CA" dirty="0"/>
              <a:t>IMAGE – </a:t>
            </a:r>
            <a:r>
              <a:rPr lang="ru-RU" dirty="0"/>
              <a:t>картина, картинка, образ, снимок (скорее, снимок, чем что-то ещё) </a:t>
            </a:r>
          </a:p>
          <a:p>
            <a:endParaRPr lang="ru-RU" dirty="0"/>
          </a:p>
          <a:p>
            <a:r>
              <a:rPr lang="ru-RU" dirty="0"/>
              <a:t>Варианты: </a:t>
            </a:r>
          </a:p>
          <a:p>
            <a:r>
              <a:rPr lang="ru-RU" dirty="0"/>
              <a:t>Ты </a:t>
            </a:r>
            <a:r>
              <a:rPr lang="ru-RU" b="1" dirty="0">
                <a:solidFill>
                  <a:srgbClr val="FF0000"/>
                </a:solidFill>
              </a:rPr>
              <a:t>в образе </a:t>
            </a:r>
            <a:r>
              <a:rPr lang="ru-RU" dirty="0"/>
              <a:t>являлась мне </a:t>
            </a:r>
          </a:p>
          <a:p>
            <a:r>
              <a:rPr lang="ru-RU" b="1" dirty="0">
                <a:solidFill>
                  <a:srgbClr val="00B050"/>
                </a:solidFill>
              </a:rPr>
              <a:t>На фотографии явилась ты мне </a:t>
            </a:r>
          </a:p>
          <a:p>
            <a:r>
              <a:rPr lang="ru-RU" dirty="0"/>
              <a:t>Ты мне являешься </a:t>
            </a:r>
            <a:r>
              <a:rPr lang="ru-RU" b="1" dirty="0"/>
              <a:t>образом</a:t>
            </a:r>
            <a:r>
              <a:rPr lang="ru-RU" dirty="0"/>
              <a:t> – нейтральный вариант </a:t>
            </a:r>
          </a:p>
          <a:p>
            <a:r>
              <a:rPr lang="ru-RU" dirty="0"/>
              <a:t>Ты являешься мне </a:t>
            </a:r>
            <a:r>
              <a:rPr lang="ru-RU" b="1" dirty="0">
                <a:solidFill>
                  <a:srgbClr val="FF0000"/>
                </a:solidFill>
              </a:rPr>
              <a:t>в видениях </a:t>
            </a:r>
          </a:p>
          <a:p>
            <a:r>
              <a:rPr lang="ru-RU" dirty="0"/>
              <a:t>Ты предстаёшь передо мной </a:t>
            </a:r>
            <a:r>
              <a:rPr lang="ru-RU" b="1" dirty="0">
                <a:solidFill>
                  <a:srgbClr val="FF0000"/>
                </a:solidFill>
              </a:rPr>
              <a:t>на картине </a:t>
            </a:r>
          </a:p>
          <a:p>
            <a:r>
              <a:rPr lang="ru-RU" b="1" dirty="0">
                <a:solidFill>
                  <a:srgbClr val="00B050"/>
                </a:solidFill>
              </a:rPr>
              <a:t>Твой образ стал лишь сепией </a:t>
            </a:r>
          </a:p>
          <a:p>
            <a:r>
              <a:rPr lang="ru-RU" b="1" dirty="0">
                <a:solidFill>
                  <a:srgbClr val="0070C0"/>
                </a:solidFill>
              </a:rPr>
              <a:t>Ты – образ чудного мгновенья – </a:t>
            </a:r>
            <a:r>
              <a:rPr lang="ru-RU" dirty="0">
                <a:solidFill>
                  <a:srgbClr val="0070C0"/>
                </a:solidFill>
              </a:rPr>
              <a:t>точно подсказанный Пушкиным образ, но это дает новую коннотацию </a:t>
            </a:r>
          </a:p>
          <a:p>
            <a:r>
              <a:rPr lang="ru-RU" dirty="0"/>
              <a:t>И ты предстаёшь передо мною </a:t>
            </a:r>
            <a:r>
              <a:rPr lang="ru-RU" b="1" dirty="0">
                <a:solidFill>
                  <a:srgbClr val="FF0000"/>
                </a:solidFill>
              </a:rPr>
              <a:t>в образе </a:t>
            </a:r>
          </a:p>
          <a:p>
            <a:r>
              <a:rPr lang="ru-RU" dirty="0"/>
              <a:t>Ты мне до сих пор являешься </a:t>
            </a:r>
            <a:r>
              <a:rPr lang="ru-RU" b="1" dirty="0">
                <a:solidFill>
                  <a:srgbClr val="FF0000"/>
                </a:solidFill>
              </a:rPr>
              <a:t>во сне 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В образе без дополнения = </a:t>
            </a:r>
            <a:r>
              <a:rPr lang="ru-RU" dirty="0">
                <a:solidFill>
                  <a:srgbClr val="FF0000"/>
                </a:solidFill>
              </a:rPr>
              <a:t>так можно сказать об артистах </a:t>
            </a:r>
          </a:p>
          <a:p>
            <a:r>
              <a:rPr lang="ru-RU" b="1" dirty="0">
                <a:solidFill>
                  <a:srgbClr val="FF0000"/>
                </a:solidFill>
              </a:rPr>
              <a:t>На картине </a:t>
            </a:r>
            <a:r>
              <a:rPr lang="ru-RU" dirty="0">
                <a:solidFill>
                  <a:srgbClr val="FF0000"/>
                </a:solidFill>
              </a:rPr>
              <a:t>– в исходном тексте всё-таки далее везде фотография </a:t>
            </a:r>
          </a:p>
          <a:p>
            <a:r>
              <a:rPr lang="ru-RU" b="1" dirty="0">
                <a:solidFill>
                  <a:srgbClr val="FF0000"/>
                </a:solidFill>
              </a:rPr>
              <a:t>В видениях, во сне – </a:t>
            </a:r>
            <a:r>
              <a:rPr lang="ru-RU" dirty="0">
                <a:solidFill>
                  <a:srgbClr val="FF0000"/>
                </a:solidFill>
              </a:rPr>
              <a:t>дополнительный смысл, целый пласт, не раскрытый в тексте 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74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FAD80C-7140-5074-0B94-2C954E93E27B}"/>
              </a:ext>
            </a:extLst>
          </p:cNvPr>
          <p:cNvSpPr txBox="1"/>
          <p:nvPr/>
        </p:nvSpPr>
        <p:spPr>
          <a:xfrm>
            <a:off x="733245" y="0"/>
            <a:ext cx="636629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ТРУДНОСТИ ПОНИМАНИЯ </a:t>
            </a:r>
          </a:p>
          <a:p>
            <a:endParaRPr lang="ru-RU" dirty="0"/>
          </a:p>
          <a:p>
            <a:r>
              <a:rPr lang="fr-CA" dirty="0"/>
              <a:t>5) C’EST TOI EN CETTE PLACE ÉVIDENTE (=À MA PLACE) </a:t>
            </a:r>
            <a:endParaRPr lang="ru-RU" dirty="0"/>
          </a:p>
          <a:p>
            <a:r>
              <a:rPr lang="ru-RU" dirty="0"/>
              <a:t>Я не узнаю себя: ты находишься на этом очевидном месте (на моем месте) </a:t>
            </a:r>
            <a:endParaRPr lang="fr-CA" dirty="0"/>
          </a:p>
          <a:p>
            <a:endParaRPr lang="fr-CA" dirty="0"/>
          </a:p>
          <a:p>
            <a:r>
              <a:rPr lang="ru-RU" dirty="0"/>
              <a:t>ВАРИАНТЫ: </a:t>
            </a:r>
          </a:p>
          <a:p>
            <a:endParaRPr lang="ru-RU" dirty="0"/>
          </a:p>
          <a:p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узнаю себя я больше,</a:t>
            </a:r>
            <a:b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Лишь твое место всё ещё понятно</a:t>
            </a: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Я себя не узнала в тебе.</a:t>
            </a:r>
          </a:p>
          <a:p>
            <a:r>
              <a:rPr lang="ru-RU" dirty="0">
                <a:solidFill>
                  <a:srgbClr val="FF0000"/>
                </a:solidFill>
              </a:rPr>
              <a:t>В этом месте понятном ты</a:t>
            </a:r>
          </a:p>
          <a:p>
            <a:endParaRPr lang="ru-RU" dirty="0"/>
          </a:p>
          <a:p>
            <a:r>
              <a:rPr lang="ru-RU" dirty="0">
                <a:solidFill>
                  <a:srgbClr val="00B050"/>
                </a:solidFill>
              </a:rPr>
              <a:t>Я не узнаю себя</a:t>
            </a:r>
          </a:p>
          <a:p>
            <a:r>
              <a:rPr lang="ru-RU" dirty="0">
                <a:solidFill>
                  <a:srgbClr val="00B050"/>
                </a:solidFill>
              </a:rPr>
              <a:t>Это ты на этом месте очевидном</a:t>
            </a:r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Но я не узнаю себя,</a:t>
            </a:r>
          </a:p>
          <a:p>
            <a:r>
              <a:rPr lang="ru-RU" dirty="0">
                <a:solidFill>
                  <a:srgbClr val="FF0000"/>
                </a:solidFill>
              </a:rPr>
              <a:t>В этом знакомом месте</a:t>
            </a:r>
          </a:p>
          <a:p>
            <a:endParaRPr lang="ru-RU" dirty="0"/>
          </a:p>
          <a:p>
            <a:r>
              <a:rPr lang="ru-RU" dirty="0">
                <a:solidFill>
                  <a:srgbClr val="00B050"/>
                </a:solidFill>
              </a:rPr>
              <a:t>Я не узнаю себя, </a:t>
            </a:r>
          </a:p>
          <a:p>
            <a:r>
              <a:rPr lang="ru-RU" dirty="0">
                <a:solidFill>
                  <a:srgbClr val="00B050"/>
                </a:solidFill>
              </a:rPr>
              <a:t>Это ты в этом привычном месте</a:t>
            </a:r>
          </a:p>
          <a:p>
            <a:endParaRPr lang="ru-RU" dirty="0"/>
          </a:p>
          <a:p>
            <a:r>
              <a:rPr lang="ru-RU" b="1" dirty="0"/>
              <a:t>И вот ты здесь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E4778E-5913-B38C-955D-C8D4FA95AC51}"/>
              </a:ext>
            </a:extLst>
          </p:cNvPr>
          <p:cNvSpPr txBox="1"/>
          <p:nvPr/>
        </p:nvSpPr>
        <p:spPr>
          <a:xfrm>
            <a:off x="7617125" y="2527539"/>
            <a:ext cx="3959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Я не узнаю себя во снах,</a:t>
            </a:r>
          </a:p>
          <a:p>
            <a:r>
              <a:rPr lang="ru-RU" dirty="0">
                <a:solidFill>
                  <a:srgbClr val="FF0000"/>
                </a:solidFill>
              </a:rPr>
              <a:t>Но очевидно место встреч</a:t>
            </a:r>
          </a:p>
          <a:p>
            <a:endParaRPr lang="ru-RU" dirty="0"/>
          </a:p>
          <a:p>
            <a:r>
              <a:rPr lang="ru-RU" dirty="0">
                <a:solidFill>
                  <a:srgbClr val="00B050"/>
                </a:solidFill>
              </a:rPr>
              <a:t>Я не узнаю себя в этом обличии,</a:t>
            </a:r>
          </a:p>
          <a:p>
            <a:r>
              <a:rPr lang="ru-RU" dirty="0">
                <a:solidFill>
                  <a:srgbClr val="00B050"/>
                </a:solidFill>
              </a:rPr>
              <a:t>Это ты, </a:t>
            </a:r>
            <a:r>
              <a:rPr lang="ru-RU" dirty="0">
                <a:solidFill>
                  <a:srgbClr val="FF0000"/>
                </a:solidFill>
              </a:rPr>
              <a:t>легко уловимая</a:t>
            </a:r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И я не узнаю себя</a:t>
            </a:r>
          </a:p>
          <a:p>
            <a:r>
              <a:rPr lang="ru-RU" b="1" dirty="0">
                <a:solidFill>
                  <a:srgbClr val="FF0000"/>
                </a:solidFill>
              </a:rPr>
              <a:t>И ты </a:t>
            </a:r>
            <a:r>
              <a:rPr lang="ru-RU" dirty="0">
                <a:solidFill>
                  <a:srgbClr val="FF0000"/>
                </a:solidFill>
              </a:rPr>
              <a:t>на этом явном месте – </a:t>
            </a:r>
            <a:r>
              <a:rPr lang="ru-RU" b="1" dirty="0">
                <a:solidFill>
                  <a:srgbClr val="FF0000"/>
                </a:solidFill>
              </a:rPr>
              <a:t>сбивает понимание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30CF42-607B-FDA2-52AF-E07115419DCA}"/>
              </a:ext>
            </a:extLst>
          </p:cNvPr>
          <p:cNvSpPr txBox="1"/>
          <p:nvPr/>
        </p:nvSpPr>
        <p:spPr>
          <a:xfrm>
            <a:off x="7772400" y="319177"/>
            <a:ext cx="3433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Чем более дословно, тем понятнее образ </a:t>
            </a:r>
            <a:r>
              <a:rPr lang="ru-RU" dirty="0"/>
              <a:t>(интересно, что трактовка уводит от смысла) </a:t>
            </a:r>
          </a:p>
        </p:txBody>
      </p:sp>
    </p:spTree>
    <p:extLst>
      <p:ext uri="{BB962C8B-B14F-4D97-AF65-F5344CB8AC3E}">
        <p14:creationId xmlns:p14="http://schemas.microsoft.com/office/powerpoint/2010/main" val="1878214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FF34ED-959B-60CA-46F3-46911E6FBE6A}"/>
              </a:ext>
            </a:extLst>
          </p:cNvPr>
          <p:cNvSpPr txBox="1"/>
          <p:nvPr/>
        </p:nvSpPr>
        <p:spPr>
          <a:xfrm>
            <a:off x="353683" y="138023"/>
            <a:ext cx="105587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ТРУДНОСТИ ПОНИМАНИЯ </a:t>
            </a:r>
          </a:p>
          <a:p>
            <a:endParaRPr lang="ru-RU" dirty="0"/>
          </a:p>
          <a:p>
            <a:r>
              <a:rPr lang="fr-CA" dirty="0"/>
              <a:t>6) CE PORT D’ALTESSE NAISSANTE </a:t>
            </a:r>
          </a:p>
          <a:p>
            <a:r>
              <a:rPr lang="fr-CA" dirty="0"/>
              <a:t>PORT – </a:t>
            </a:r>
            <a:r>
              <a:rPr lang="ru-RU" dirty="0"/>
              <a:t>порт, гавань, разъем, отверстие </a:t>
            </a:r>
          </a:p>
          <a:p>
            <a:r>
              <a:rPr lang="ru-RU" dirty="0"/>
              <a:t>От глагола </a:t>
            </a:r>
            <a:r>
              <a:rPr lang="fr-CA" dirty="0"/>
              <a:t>PORTER – </a:t>
            </a:r>
            <a:r>
              <a:rPr lang="ru-RU" dirty="0"/>
              <a:t>носить (в себе) – </a:t>
            </a:r>
            <a:r>
              <a:rPr lang="ru-RU" b="1" dirty="0"/>
              <a:t>пристанище, прибежище </a:t>
            </a:r>
          </a:p>
          <a:p>
            <a:endParaRPr lang="ru-RU" dirty="0"/>
          </a:p>
          <a:p>
            <a:r>
              <a:rPr lang="ru-RU" dirty="0"/>
              <a:t>Варианты: </a:t>
            </a:r>
          </a:p>
          <a:p>
            <a:endParaRPr lang="ru-RU" dirty="0"/>
          </a:p>
          <a:p>
            <a:r>
              <a:rPr lang="ru-RU" dirty="0">
                <a:solidFill>
                  <a:srgbClr val="0070C0"/>
                </a:solidFill>
              </a:rPr>
              <a:t>На пьедестале света есть оно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(место) – </a:t>
            </a:r>
            <a:r>
              <a:rPr lang="ru-RU" b="1" dirty="0"/>
              <a:t>освещенное светом лицо (по контрасту с глазами, опущенными из-за вспышки) </a:t>
            </a:r>
          </a:p>
          <a:p>
            <a:r>
              <a:rPr lang="ru-RU" dirty="0">
                <a:solidFill>
                  <a:srgbClr val="FF0000"/>
                </a:solidFill>
              </a:rPr>
              <a:t>Словно в порту</a:t>
            </a:r>
            <a:r>
              <a:rPr lang="ru-RU" dirty="0"/>
              <a:t>, зародившем благородные черты </a:t>
            </a:r>
          </a:p>
          <a:p>
            <a:r>
              <a:rPr lang="ru-RU" dirty="0">
                <a:solidFill>
                  <a:srgbClr val="FF0000"/>
                </a:solidFill>
              </a:rPr>
              <a:t>Этот порт </a:t>
            </a:r>
            <a:r>
              <a:rPr lang="ru-RU" dirty="0"/>
              <a:t>возвышенного достоинства </a:t>
            </a:r>
          </a:p>
          <a:p>
            <a:r>
              <a:rPr lang="ru-RU" b="1" dirty="0">
                <a:solidFill>
                  <a:srgbClr val="00B050"/>
                </a:solidFill>
              </a:rPr>
              <a:t>В этом взгляде, полном величия </a:t>
            </a:r>
          </a:p>
          <a:p>
            <a:r>
              <a:rPr lang="ru-RU" b="1" dirty="0">
                <a:solidFill>
                  <a:srgbClr val="00B050"/>
                </a:solidFill>
              </a:rPr>
              <a:t>В этой гавани зарождающегося </a:t>
            </a:r>
            <a:r>
              <a:rPr lang="ru-RU" dirty="0">
                <a:solidFill>
                  <a:srgbClr val="FF0000"/>
                </a:solidFill>
              </a:rPr>
              <a:t>величества (если было бы «величия», было бы хорошо) </a:t>
            </a:r>
          </a:p>
          <a:p>
            <a:r>
              <a:rPr lang="ru-RU" dirty="0">
                <a:solidFill>
                  <a:srgbClr val="FF0000"/>
                </a:solidFill>
              </a:rPr>
              <a:t>Как в гавани возникшая царица </a:t>
            </a:r>
          </a:p>
          <a:p>
            <a:r>
              <a:rPr lang="ru-RU" dirty="0">
                <a:solidFill>
                  <a:srgbClr val="FF0000"/>
                </a:solidFill>
              </a:rPr>
              <a:t>О гавани светлости рождения речь </a:t>
            </a:r>
          </a:p>
          <a:p>
            <a:r>
              <a:rPr lang="ru-RU" dirty="0">
                <a:solidFill>
                  <a:srgbClr val="0070C0"/>
                </a:solidFill>
              </a:rPr>
              <a:t>Когда явилось </a:t>
            </a:r>
            <a:r>
              <a:rPr lang="ru-RU" b="1" dirty="0">
                <a:solidFill>
                  <a:srgbClr val="0070C0"/>
                </a:solidFill>
              </a:rPr>
              <a:t>волшебство</a:t>
            </a:r>
            <a:r>
              <a:rPr lang="ru-RU" dirty="0">
                <a:solidFill>
                  <a:srgbClr val="0070C0"/>
                </a:solidFill>
              </a:rPr>
              <a:t> – интересно, но фактически не точно </a:t>
            </a:r>
          </a:p>
          <a:p>
            <a:r>
              <a:rPr lang="ru-RU" b="1" dirty="0">
                <a:solidFill>
                  <a:srgbClr val="0070C0"/>
                </a:solidFill>
              </a:rPr>
              <a:t>Пристань детского величия – </a:t>
            </a:r>
            <a:r>
              <a:rPr lang="ru-RU" dirty="0">
                <a:solidFill>
                  <a:srgbClr val="0070C0"/>
                </a:solidFill>
              </a:rPr>
              <a:t>интересно, но сам образ запутанный </a:t>
            </a:r>
          </a:p>
          <a:p>
            <a:r>
              <a:rPr lang="ru-RU" dirty="0">
                <a:solidFill>
                  <a:srgbClr val="FF0000"/>
                </a:solidFill>
              </a:rPr>
              <a:t>Словно на гавани </a:t>
            </a:r>
            <a:r>
              <a:rPr lang="ru-RU" dirty="0"/>
              <a:t>зарождающегося </a:t>
            </a:r>
            <a:r>
              <a:rPr lang="ru-RU" dirty="0">
                <a:solidFill>
                  <a:srgbClr val="FF0000"/>
                </a:solidFill>
              </a:rPr>
              <a:t>величества 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Опять же: если какие-то слова смущают, их можно превратить во что-то другое или посмотреть другие значения слова </a:t>
            </a:r>
          </a:p>
        </p:txBody>
      </p:sp>
    </p:spTree>
    <p:extLst>
      <p:ext uri="{BB962C8B-B14F-4D97-AF65-F5344CB8AC3E}">
        <p14:creationId xmlns:p14="http://schemas.microsoft.com/office/powerpoint/2010/main" val="1397513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0D8FD7-C7B7-CA59-3862-AC84DB7B23CA}"/>
              </a:ext>
            </a:extLst>
          </p:cNvPr>
          <p:cNvSpPr txBox="1"/>
          <p:nvPr/>
        </p:nvSpPr>
        <p:spPr>
          <a:xfrm>
            <a:off x="241540" y="198408"/>
            <a:ext cx="105328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ТРУДНОСТИ ПОНИМАНИЯ </a:t>
            </a:r>
          </a:p>
          <a:p>
            <a:endParaRPr lang="ru-RU" dirty="0"/>
          </a:p>
          <a:p>
            <a:r>
              <a:rPr lang="ru-RU" dirty="0"/>
              <a:t>7) </a:t>
            </a:r>
            <a:r>
              <a:rPr lang="en-US" dirty="0"/>
              <a:t>LES YEUX ABAISS</a:t>
            </a:r>
            <a:r>
              <a:rPr lang="fr-CA" dirty="0"/>
              <a:t>ÉS SUR LE CHAS </a:t>
            </a:r>
          </a:p>
          <a:p>
            <a:r>
              <a:rPr lang="fr-CA" dirty="0"/>
              <a:t>Le </a:t>
            </a:r>
            <a:r>
              <a:rPr lang="fr-CA" dirty="0" err="1"/>
              <a:t>chas</a:t>
            </a:r>
            <a:r>
              <a:rPr lang="fr-CA" dirty="0"/>
              <a:t> – </a:t>
            </a:r>
            <a:r>
              <a:rPr lang="ru-RU" dirty="0"/>
              <a:t>игольное ушко; металлическая пластина с дыркой посредине </a:t>
            </a:r>
          </a:p>
          <a:p>
            <a:r>
              <a:rPr lang="ru-RU" dirty="0"/>
              <a:t>Автор: глаза опущены вниз (в область низа живота) </a:t>
            </a:r>
          </a:p>
          <a:p>
            <a:r>
              <a:rPr lang="ru-RU" dirty="0"/>
              <a:t>Но возможная трактовка: глаза опущены из-за яркой вспышки (полузакрыты) </a:t>
            </a:r>
          </a:p>
          <a:p>
            <a:endParaRPr lang="ru-RU" dirty="0"/>
          </a:p>
          <a:p>
            <a:r>
              <a:rPr lang="ru-RU" dirty="0"/>
              <a:t>Варианты: </a:t>
            </a:r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Смотрю теперь на тонкий силуэт </a:t>
            </a:r>
          </a:p>
          <a:p>
            <a:r>
              <a:rPr lang="ru-RU" dirty="0"/>
              <a:t>Опущены </a:t>
            </a:r>
            <a:r>
              <a:rPr lang="ru-RU" b="1" dirty="0">
                <a:solidFill>
                  <a:srgbClr val="FF0000"/>
                </a:solidFill>
              </a:rPr>
              <a:t>на</a:t>
            </a:r>
            <a:r>
              <a:rPr lang="ru-RU" b="1" dirty="0">
                <a:solidFill>
                  <a:srgbClr val="00B050"/>
                </a:solidFill>
              </a:rPr>
              <a:t> затвор </a:t>
            </a:r>
            <a:r>
              <a:rPr lang="ru-RU" dirty="0"/>
              <a:t>твои глаза – правильно, но синтаксически неверно </a:t>
            </a:r>
          </a:p>
          <a:p>
            <a:r>
              <a:rPr lang="ru-RU" dirty="0"/>
              <a:t>Глаза опущены </a:t>
            </a:r>
            <a:r>
              <a:rPr lang="ru-RU" b="1" dirty="0">
                <a:solidFill>
                  <a:srgbClr val="FF0000"/>
                </a:solidFill>
              </a:rPr>
              <a:t>на узор </a:t>
            </a:r>
          </a:p>
          <a:p>
            <a:r>
              <a:rPr lang="ru-RU" dirty="0"/>
              <a:t>И взгляд падает </a:t>
            </a:r>
            <a:r>
              <a:rPr lang="ru-RU" b="1" dirty="0">
                <a:solidFill>
                  <a:srgbClr val="FF0000"/>
                </a:solidFill>
              </a:rPr>
              <a:t>на часы </a:t>
            </a:r>
          </a:p>
          <a:p>
            <a:r>
              <a:rPr lang="ru-RU" dirty="0"/>
              <a:t>Опустила глаза </a:t>
            </a:r>
            <a:r>
              <a:rPr lang="ru-RU" b="1" dirty="0">
                <a:solidFill>
                  <a:srgbClr val="FF0000"/>
                </a:solidFill>
              </a:rPr>
              <a:t>на часы </a:t>
            </a:r>
          </a:p>
          <a:p>
            <a:r>
              <a:rPr lang="ru-RU" b="1" dirty="0">
                <a:solidFill>
                  <a:srgbClr val="00B050"/>
                </a:solidFill>
              </a:rPr>
              <a:t>С опущенными веками глаза – </a:t>
            </a:r>
            <a:r>
              <a:rPr lang="ru-RU" dirty="0">
                <a:solidFill>
                  <a:srgbClr val="00B050"/>
                </a:solidFill>
              </a:rPr>
              <a:t>сложный термин опущен, и без него всё понятно </a:t>
            </a:r>
          </a:p>
          <a:p>
            <a:r>
              <a:rPr lang="ru-RU" dirty="0"/>
              <a:t>Где я сверяю время </a:t>
            </a:r>
            <a:r>
              <a:rPr lang="ru-RU" b="1" dirty="0">
                <a:solidFill>
                  <a:srgbClr val="FF0000"/>
                </a:solidFill>
              </a:rPr>
              <a:t>на часах </a:t>
            </a:r>
          </a:p>
          <a:p>
            <a:r>
              <a:rPr lang="ru-RU" dirty="0"/>
              <a:t>Глаза опущены </a:t>
            </a:r>
            <a:r>
              <a:rPr lang="ru-RU" dirty="0">
                <a:solidFill>
                  <a:srgbClr val="FF0000"/>
                </a:solidFill>
              </a:rPr>
              <a:t>на ушко – термин не понятен + соседство «глаза / ушко» не очень смотрится </a:t>
            </a:r>
          </a:p>
          <a:p>
            <a:r>
              <a:rPr lang="ru-RU" b="1" dirty="0">
                <a:solidFill>
                  <a:srgbClr val="00B050"/>
                </a:solidFill>
              </a:rPr>
              <a:t>Опускаешь глаза в пустоту – </a:t>
            </a:r>
            <a:r>
              <a:rPr lang="ru-RU" dirty="0">
                <a:solidFill>
                  <a:srgbClr val="00B050"/>
                </a:solidFill>
              </a:rPr>
              <a:t>домыслен образ и опущено сложное </a:t>
            </a:r>
          </a:p>
          <a:p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«Часы»</a:t>
            </a:r>
            <a:r>
              <a:rPr lang="ru-RU" dirty="0">
                <a:solidFill>
                  <a:srgbClr val="FF0000"/>
                </a:solidFill>
              </a:rPr>
              <a:t> – только автоматический переводчик может дать такой вариант! </a:t>
            </a:r>
          </a:p>
        </p:txBody>
      </p:sp>
    </p:spTree>
    <p:extLst>
      <p:ext uri="{BB962C8B-B14F-4D97-AF65-F5344CB8AC3E}">
        <p14:creationId xmlns:p14="http://schemas.microsoft.com/office/powerpoint/2010/main" val="3912232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0B1183-CB71-1BBA-A0DB-D1158D3DBE6E}"/>
              </a:ext>
            </a:extLst>
          </p:cNvPr>
          <p:cNvSpPr txBox="1"/>
          <p:nvPr/>
        </p:nvSpPr>
        <p:spPr>
          <a:xfrm>
            <a:off x="284672" y="215660"/>
            <a:ext cx="104897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ТРУДНОСТИ ПОНИМАНИЯ </a:t>
            </a:r>
          </a:p>
          <a:p>
            <a:endParaRPr lang="ru-RU" dirty="0"/>
          </a:p>
          <a:p>
            <a:r>
              <a:rPr lang="ru-RU" dirty="0"/>
              <a:t>8) </a:t>
            </a:r>
            <a:r>
              <a:rPr lang="fr-CA" dirty="0"/>
              <a:t>L’HEUREUSE ESTOMPÉE </a:t>
            </a:r>
          </a:p>
          <a:p>
            <a:r>
              <a:rPr lang="ru-RU" dirty="0"/>
              <a:t>Счастливо поблёкшая = счастливо избегнувшая чего-то, исчезнувшая, ускользнувшая от чего-то </a:t>
            </a:r>
          </a:p>
          <a:p>
            <a:endParaRPr lang="ru-RU" dirty="0"/>
          </a:p>
          <a:p>
            <a:r>
              <a:rPr lang="ru-RU" dirty="0"/>
              <a:t>ВАРИАНТЫ: </a:t>
            </a:r>
          </a:p>
          <a:p>
            <a:endParaRPr lang="ru-RU" dirty="0"/>
          </a:p>
          <a:p>
            <a:r>
              <a:rPr lang="ru-RU" dirty="0"/>
              <a:t>Тебе, </a:t>
            </a:r>
            <a:r>
              <a:rPr lang="ru-RU" b="1" dirty="0">
                <a:solidFill>
                  <a:srgbClr val="FF0000"/>
                </a:solidFill>
              </a:rPr>
              <a:t>счастливая, пропавшая </a:t>
            </a:r>
          </a:p>
          <a:p>
            <a:r>
              <a:rPr lang="ru-RU" dirty="0"/>
              <a:t>Тебе, </a:t>
            </a:r>
            <a:r>
              <a:rPr lang="ru-RU" b="1" dirty="0">
                <a:solidFill>
                  <a:srgbClr val="FF0000"/>
                </a:solidFill>
              </a:rPr>
              <a:t>счастливой размытой </a:t>
            </a:r>
          </a:p>
          <a:p>
            <a:r>
              <a:rPr lang="ru-RU" dirty="0"/>
              <a:t>Тебе, </a:t>
            </a:r>
            <a:r>
              <a:rPr lang="ru-RU" b="1" dirty="0">
                <a:solidFill>
                  <a:srgbClr val="00B050"/>
                </a:solidFill>
              </a:rPr>
              <a:t>счастливо угасающей </a:t>
            </a:r>
          </a:p>
          <a:p>
            <a:r>
              <a:rPr lang="ru-RU" dirty="0"/>
              <a:t>Тебе, </a:t>
            </a:r>
            <a:r>
              <a:rPr lang="ru-RU" b="1" dirty="0">
                <a:solidFill>
                  <a:srgbClr val="FF0000"/>
                </a:solidFill>
              </a:rPr>
              <a:t>поблекшее счастье </a:t>
            </a:r>
          </a:p>
          <a:p>
            <a:r>
              <a:rPr lang="ru-RU" b="1" dirty="0">
                <a:solidFill>
                  <a:srgbClr val="FF0000"/>
                </a:solidFill>
              </a:rPr>
              <a:t>Счастливый неудачник – </a:t>
            </a:r>
            <a:r>
              <a:rPr lang="ru-RU" dirty="0">
                <a:solidFill>
                  <a:srgbClr val="FF0000"/>
                </a:solidFill>
              </a:rPr>
              <a:t>выбивается из понимания текста </a:t>
            </a:r>
          </a:p>
          <a:p>
            <a:r>
              <a:rPr lang="ru-RU" b="1" dirty="0">
                <a:solidFill>
                  <a:srgbClr val="FF0000"/>
                </a:solidFill>
              </a:rPr>
              <a:t>Угасающее счастье </a:t>
            </a:r>
          </a:p>
          <a:p>
            <a:r>
              <a:rPr lang="ru-RU" b="1" dirty="0">
                <a:solidFill>
                  <a:srgbClr val="FF0000"/>
                </a:solidFill>
              </a:rPr>
              <a:t>Счастливому призрачному образу </a:t>
            </a:r>
          </a:p>
          <a:p>
            <a:r>
              <a:rPr lang="ru-RU" b="1" dirty="0">
                <a:solidFill>
                  <a:srgbClr val="FF0000"/>
                </a:solidFill>
              </a:rPr>
              <a:t>Счастливой, угаснувшей…красоте </a:t>
            </a:r>
          </a:p>
        </p:txBody>
      </p:sp>
    </p:spTree>
    <p:extLst>
      <p:ext uri="{BB962C8B-B14F-4D97-AF65-F5344CB8AC3E}">
        <p14:creationId xmlns:p14="http://schemas.microsoft.com/office/powerpoint/2010/main" val="1428595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F65912-547E-4390-4083-9BEA60F9116F}"/>
              </a:ext>
            </a:extLst>
          </p:cNvPr>
          <p:cNvSpPr txBox="1"/>
          <p:nvPr/>
        </p:nvSpPr>
        <p:spPr>
          <a:xfrm>
            <a:off x="431321" y="310551"/>
            <a:ext cx="1090378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ОБЩИЕ РЕКОМЕНДАЦИИ ПО ПЕРЕВОДУ (НЕ ТОЛЬКО ХУДОЖЕСТВЕННОГО ТЕКСТА): </a:t>
            </a:r>
          </a:p>
          <a:p>
            <a:endParaRPr lang="ru-RU" dirty="0"/>
          </a:p>
          <a:p>
            <a:r>
              <a:rPr lang="ru-RU" dirty="0"/>
              <a:t>ЕСЛИ ЧТО-ТО НЕ «КЛЕИТСЯ» В ТЕКСТЕ:</a:t>
            </a:r>
          </a:p>
          <a:p>
            <a:endParaRPr lang="ru-RU" dirty="0"/>
          </a:p>
          <a:p>
            <a:r>
              <a:rPr lang="ru-RU" dirty="0"/>
              <a:t>1) </a:t>
            </a:r>
            <a:r>
              <a:rPr lang="ru-RU" b="1" u="sng" dirty="0"/>
              <a:t>Поищите в словаре другие значения слова </a:t>
            </a:r>
            <a:r>
              <a:rPr lang="fr-CA" dirty="0"/>
              <a:t>(acceptions) </a:t>
            </a:r>
          </a:p>
          <a:p>
            <a:r>
              <a:rPr lang="ru-RU" dirty="0"/>
              <a:t>Оттолкнитесь от этих значений, посмотрите, что лучше сочетается с остальными компонентами</a:t>
            </a:r>
          </a:p>
          <a:p>
            <a:endParaRPr lang="ru-RU" dirty="0"/>
          </a:p>
          <a:p>
            <a:r>
              <a:rPr lang="ru-RU" dirty="0"/>
              <a:t>Игольное ушко превратится в затвор </a:t>
            </a:r>
          </a:p>
          <a:p>
            <a:r>
              <a:rPr lang="ru-RU" dirty="0"/>
              <a:t>Порт станет прибежищем, пристань – пристанищем </a:t>
            </a:r>
          </a:p>
          <a:p>
            <a:endParaRPr lang="ru-RU" dirty="0"/>
          </a:p>
          <a:p>
            <a:r>
              <a:rPr lang="ru-RU" dirty="0"/>
              <a:t>2) </a:t>
            </a:r>
            <a:r>
              <a:rPr lang="ru-RU" b="1" u="sng" dirty="0"/>
              <a:t>Подумайте, может быть, перед вами синтаксическая конструкция? Или надо переосмыслить части речи? </a:t>
            </a:r>
          </a:p>
          <a:p>
            <a:r>
              <a:rPr lang="fr-CA" dirty="0"/>
              <a:t>Voir + participe passé </a:t>
            </a:r>
          </a:p>
          <a:p>
            <a:r>
              <a:rPr lang="fr-CA" dirty="0"/>
              <a:t>L’heureuse estompée </a:t>
            </a:r>
            <a:r>
              <a:rPr lang="ru-RU" dirty="0"/>
              <a:t>– прилагательное в значении наречия в русском языке </a:t>
            </a:r>
          </a:p>
          <a:p>
            <a:endParaRPr lang="ru-RU" dirty="0"/>
          </a:p>
          <a:p>
            <a:r>
              <a:rPr lang="ru-RU" dirty="0"/>
              <a:t>3) В крайнем случае – </a:t>
            </a:r>
            <a:r>
              <a:rPr lang="ru-RU" b="1" u="sng" dirty="0"/>
              <a:t>можно опустить или заменить чем-то более подходящим по смыслу, не держаться именно за это слово </a:t>
            </a:r>
          </a:p>
          <a:p>
            <a:r>
              <a:rPr lang="ru-RU" dirty="0"/>
              <a:t>В художественном переводе иногда может прийти совсем неожиданное интуитивное решение, его могут подсказать соседние слова, сопутствующие образы </a:t>
            </a:r>
          </a:p>
          <a:p>
            <a:r>
              <a:rPr lang="ru-RU" dirty="0"/>
              <a:t>Можно отвлечься от буквы текста, при этом передав смысл </a:t>
            </a:r>
          </a:p>
          <a:p>
            <a:r>
              <a:rPr lang="ru-RU" dirty="0"/>
              <a:t>Лучше переводческая потеря, чем искажение смысла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437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37EC8E-616B-43A7-E901-D2C9AA8D6ABA}"/>
              </a:ext>
            </a:extLst>
          </p:cNvPr>
          <p:cNvSpPr txBox="1"/>
          <p:nvPr/>
        </p:nvSpPr>
        <p:spPr>
          <a:xfrm>
            <a:off x="301925" y="207034"/>
            <a:ext cx="1070538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ОБЩИЙ СМЫСЛ ТЕКСТА, ЕГО ТЕМАТИКА </a:t>
            </a:r>
          </a:p>
          <a:p>
            <a:endParaRPr lang="ru-RU" dirty="0"/>
          </a:p>
          <a:p>
            <a:r>
              <a:rPr lang="ru-RU" dirty="0"/>
              <a:t>В качестве конкурсного задания был предложен текст, не изобилующий сложными тропами </a:t>
            </a:r>
          </a:p>
          <a:p>
            <a:r>
              <a:rPr lang="ru-RU" dirty="0"/>
              <a:t>Образы текста сформированы тематическими константами: </a:t>
            </a:r>
          </a:p>
          <a:p>
            <a:endParaRPr lang="ru-RU" dirty="0"/>
          </a:p>
          <a:p>
            <a:r>
              <a:rPr lang="ru-RU" dirty="0"/>
              <a:t>А) </a:t>
            </a:r>
            <a:r>
              <a:rPr lang="ru-RU" b="1" u="sng" dirty="0"/>
              <a:t>обнаружение образа на негативе фотокарточки </a:t>
            </a:r>
          </a:p>
          <a:p>
            <a:r>
              <a:rPr lang="ru-RU" dirty="0"/>
              <a:t>Тема времени, воспоминания, прошлого – и его внезапного визуального обнаружения</a:t>
            </a:r>
          </a:p>
          <a:p>
            <a:endParaRPr lang="ru-RU" dirty="0"/>
          </a:p>
          <a:p>
            <a:r>
              <a:rPr lang="ru-RU" u="sng" dirty="0"/>
              <a:t>Лексическое поле фотографии, визуальности + прошлого </a:t>
            </a:r>
          </a:p>
          <a:p>
            <a:r>
              <a:rPr lang="ru-RU" dirty="0"/>
              <a:t>Существительные: </a:t>
            </a:r>
            <a:r>
              <a:rPr lang="fr-CA" dirty="0"/>
              <a:t>flèche, contours, </a:t>
            </a:r>
            <a:r>
              <a:rPr lang="fr-CA" dirty="0" err="1"/>
              <a:t>chas</a:t>
            </a:r>
            <a:r>
              <a:rPr lang="fr-CA" dirty="0"/>
              <a:t>, beauté, visage </a:t>
            </a:r>
          </a:p>
          <a:p>
            <a:r>
              <a:rPr lang="ru-RU" dirty="0"/>
              <a:t>Глаголы </a:t>
            </a:r>
            <a:r>
              <a:rPr lang="fr-CA" dirty="0"/>
              <a:t>se reconnaître, apparaître en image </a:t>
            </a:r>
            <a:endParaRPr lang="ru-RU" dirty="0"/>
          </a:p>
          <a:p>
            <a:r>
              <a:rPr lang="ru-RU" dirty="0"/>
              <a:t>Выражения </a:t>
            </a:r>
            <a:r>
              <a:rPr lang="fr-CA" dirty="0"/>
              <a:t>apparaître en image, une place évidente, un visage excarné </a:t>
            </a:r>
            <a:endParaRPr lang="ru-RU" dirty="0"/>
          </a:p>
          <a:p>
            <a:r>
              <a:rPr lang="ru-RU" dirty="0"/>
              <a:t>Синтаксическая конструкция </a:t>
            </a:r>
            <a:r>
              <a:rPr lang="fr-CA" dirty="0"/>
              <a:t>l’âge…nous a </a:t>
            </a:r>
            <a:r>
              <a:rPr lang="fr-CA" b="1" dirty="0"/>
              <a:t>vues</a:t>
            </a:r>
            <a:r>
              <a:rPr lang="fr-CA" dirty="0"/>
              <a:t> arrachées </a:t>
            </a:r>
          </a:p>
          <a:p>
            <a:endParaRPr lang="fr-CA" dirty="0"/>
          </a:p>
          <a:p>
            <a:r>
              <a:rPr lang="ru-RU" u="sng" dirty="0"/>
              <a:t>Лексическое поле неожиданности + невозможности </a:t>
            </a:r>
          </a:p>
          <a:p>
            <a:r>
              <a:rPr lang="fr-CA" dirty="0"/>
              <a:t>Inespérée, ineffable, ignorée, excarnée </a:t>
            </a:r>
          </a:p>
          <a:p>
            <a:r>
              <a:rPr lang="fr-CA" dirty="0"/>
              <a:t>Je ne me reconnais pas </a:t>
            </a:r>
          </a:p>
          <a:p>
            <a:r>
              <a:rPr lang="fr-CA" dirty="0"/>
              <a:t>L’heureuse estompée </a:t>
            </a:r>
          </a:p>
          <a:p>
            <a:endParaRPr lang="fr-CA" dirty="0"/>
          </a:p>
          <a:p>
            <a:r>
              <a:rPr lang="ru-RU" dirty="0"/>
              <a:t>В основном, все это поняли и передали – не всей полнотой лексических средств, но представление есть </a:t>
            </a:r>
          </a:p>
        </p:txBody>
      </p:sp>
    </p:spTree>
    <p:extLst>
      <p:ext uri="{BB962C8B-B14F-4D97-AF65-F5344CB8AC3E}">
        <p14:creationId xmlns:p14="http://schemas.microsoft.com/office/powerpoint/2010/main" val="3856054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7A3DD-0A55-5597-85C7-974C843540B5}"/>
              </a:ext>
            </a:extLst>
          </p:cNvPr>
          <p:cNvSpPr txBox="1"/>
          <p:nvPr/>
        </p:nvSpPr>
        <p:spPr>
          <a:xfrm>
            <a:off x="362309" y="224287"/>
            <a:ext cx="1029131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Б) </a:t>
            </a:r>
            <a:r>
              <a:rPr lang="ru-RU" u="sng" dirty="0"/>
              <a:t>Тематика Другого </a:t>
            </a:r>
          </a:p>
          <a:p>
            <a:endParaRPr lang="ru-RU" dirty="0"/>
          </a:p>
          <a:p>
            <a:r>
              <a:rPr lang="ru-RU" dirty="0"/>
              <a:t>Отношения «Я – Другой» </a:t>
            </a:r>
          </a:p>
          <a:p>
            <a:r>
              <a:rPr lang="ru-RU" dirty="0"/>
              <a:t>Кто этот Другой? Кто «Я»? Кто какого пола? Что за характер отношений? </a:t>
            </a:r>
          </a:p>
          <a:p>
            <a:endParaRPr lang="ru-RU" dirty="0"/>
          </a:p>
          <a:p>
            <a:r>
              <a:rPr lang="ru-RU" dirty="0"/>
              <a:t>М + Ж? </a:t>
            </a:r>
          </a:p>
          <a:p>
            <a:endParaRPr lang="ru-RU" dirty="0"/>
          </a:p>
          <a:p>
            <a:r>
              <a:rPr lang="ru-RU" dirty="0"/>
              <a:t>Адресат стихотворения – женщина: </a:t>
            </a:r>
          </a:p>
          <a:p>
            <a:r>
              <a:rPr lang="fr-CA" dirty="0" err="1"/>
              <a:t>L’inespérÉE</a:t>
            </a:r>
            <a:endParaRPr lang="fr-CA" dirty="0"/>
          </a:p>
          <a:p>
            <a:r>
              <a:rPr lang="fr-CA" dirty="0"/>
              <a:t>L’heureuse </a:t>
            </a:r>
            <a:r>
              <a:rPr lang="fr-CA" dirty="0" err="1"/>
              <a:t>estompÉE</a:t>
            </a:r>
            <a:endParaRPr lang="fr-CA" dirty="0"/>
          </a:p>
          <a:p>
            <a:r>
              <a:rPr lang="fr-CA" dirty="0"/>
              <a:t>De toi-même </a:t>
            </a:r>
            <a:r>
              <a:rPr lang="fr-CA" dirty="0" err="1"/>
              <a:t>ignorÉE</a:t>
            </a:r>
            <a:r>
              <a:rPr lang="fr-CA" dirty="0"/>
              <a:t> </a:t>
            </a:r>
          </a:p>
          <a:p>
            <a:endParaRPr lang="fr-CA" dirty="0"/>
          </a:p>
          <a:p>
            <a:r>
              <a:rPr lang="ru-RU" dirty="0"/>
              <a:t>А лирический герой? </a:t>
            </a:r>
          </a:p>
          <a:p>
            <a:endParaRPr lang="ru-RU" dirty="0"/>
          </a:p>
          <a:p>
            <a:r>
              <a:rPr lang="fr-CA" dirty="0"/>
              <a:t>L’âge</a:t>
            </a:r>
          </a:p>
          <a:p>
            <a:r>
              <a:rPr lang="fr-CA" dirty="0"/>
              <a:t>Qui nous a </a:t>
            </a:r>
            <a:r>
              <a:rPr lang="fr-CA" dirty="0" err="1"/>
              <a:t>vuES</a:t>
            </a:r>
            <a:r>
              <a:rPr lang="fr-CA" dirty="0"/>
              <a:t> </a:t>
            </a:r>
            <a:r>
              <a:rPr lang="fr-CA" dirty="0" err="1"/>
              <a:t>arrachÉES</a:t>
            </a:r>
            <a:endParaRPr lang="fr-CA" dirty="0"/>
          </a:p>
          <a:p>
            <a:endParaRPr lang="fr-CA" dirty="0"/>
          </a:p>
          <a:p>
            <a:r>
              <a:rPr lang="ru-RU" dirty="0"/>
              <a:t>Обе женщины – и героиня, и адресат </a:t>
            </a:r>
          </a:p>
          <a:p>
            <a:endParaRPr lang="ru-RU" dirty="0"/>
          </a:p>
          <a:p>
            <a:r>
              <a:rPr lang="ru-RU" b="1" dirty="0"/>
              <a:t>Это важно! Не отношения двух влюбленных, а двух разновозрастных женщин </a:t>
            </a:r>
          </a:p>
          <a:p>
            <a:r>
              <a:rPr lang="ru-RU" b="1" dirty="0"/>
              <a:t>Какие они? Соединенные чем-то общим, похожим: родством </a:t>
            </a:r>
          </a:p>
          <a:p>
            <a:r>
              <a:rPr lang="ru-RU" b="1" dirty="0"/>
              <a:t>Кто они? Мать и дочь </a:t>
            </a:r>
          </a:p>
        </p:txBody>
      </p:sp>
    </p:spTree>
    <p:extLst>
      <p:ext uri="{BB962C8B-B14F-4D97-AF65-F5344CB8AC3E}">
        <p14:creationId xmlns:p14="http://schemas.microsoft.com/office/powerpoint/2010/main" val="3435879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E53DE6-7B56-4110-4FA2-1AD9B92C1D3A}"/>
              </a:ext>
            </a:extLst>
          </p:cNvPr>
          <p:cNvSpPr txBox="1"/>
          <p:nvPr/>
        </p:nvSpPr>
        <p:spPr>
          <a:xfrm>
            <a:off x="595223" y="3588588"/>
            <a:ext cx="53052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ОШИБКИ: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Так очарован я…</a:t>
            </a:r>
          </a:p>
          <a:p>
            <a:endParaRPr lang="ru-RU" dirty="0"/>
          </a:p>
          <a:p>
            <a:r>
              <a:rPr lang="ru-RU" dirty="0"/>
              <a:t>Себя счастливый неудачник презирает</a:t>
            </a:r>
          </a:p>
          <a:p>
            <a:endParaRPr lang="ru-RU" dirty="0"/>
          </a:p>
          <a:p>
            <a:r>
              <a:rPr lang="ru-RU" dirty="0"/>
              <a:t>Я не узнаю себя во снах…</a:t>
            </a:r>
          </a:p>
          <a:p>
            <a:r>
              <a:rPr lang="ru-RU" dirty="0"/>
              <a:t>Я посвящаю тебе мою усталость </a:t>
            </a:r>
          </a:p>
          <a:p>
            <a:endParaRPr lang="ru-RU" dirty="0"/>
          </a:p>
          <a:p>
            <a:r>
              <a:rPr lang="ru-RU" dirty="0"/>
              <a:t>Лучезарность…</a:t>
            </a:r>
          </a:p>
          <a:p>
            <a:r>
              <a:rPr lang="ru-RU" dirty="0"/>
              <a:t>Игнорируемое, будто ненастье </a:t>
            </a:r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37EFA-EFB5-51F9-B7E4-3EE58A36D6AF}"/>
              </a:ext>
            </a:extLst>
          </p:cNvPr>
          <p:cNvSpPr txBox="1"/>
          <p:nvPr/>
        </p:nvSpPr>
        <p:spPr>
          <a:xfrm>
            <a:off x="563594" y="-104731"/>
            <a:ext cx="57279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Ключ к стихотворению во взаимодействии двоих: </a:t>
            </a:r>
          </a:p>
          <a:p>
            <a:endParaRPr lang="ru-RU" dirty="0"/>
          </a:p>
          <a:p>
            <a:r>
              <a:rPr lang="fr-CA" dirty="0"/>
              <a:t>Je ne me reconnais pas. </a:t>
            </a:r>
          </a:p>
          <a:p>
            <a:r>
              <a:rPr lang="fr-CA" dirty="0"/>
              <a:t>C’est toi en cette place évidente </a:t>
            </a:r>
          </a:p>
          <a:p>
            <a:endParaRPr lang="fr-CA" dirty="0"/>
          </a:p>
          <a:p>
            <a:r>
              <a:rPr lang="ru-RU" dirty="0"/>
              <a:t>Я не узнаю себя. </a:t>
            </a:r>
          </a:p>
          <a:p>
            <a:r>
              <a:rPr lang="ru-RU" dirty="0"/>
              <a:t>Ты на этом очевидном (т.е. моём) месте</a:t>
            </a:r>
          </a:p>
          <a:p>
            <a:endParaRPr lang="ru-RU" dirty="0"/>
          </a:p>
          <a:p>
            <a:r>
              <a:rPr lang="fr-CA" dirty="0"/>
              <a:t>À toi…de toi-même ignorée…</a:t>
            </a:r>
          </a:p>
          <a:p>
            <a:r>
              <a:rPr lang="fr-CA" dirty="0"/>
              <a:t>Je dédie mon visage excarné </a:t>
            </a:r>
          </a:p>
          <a:p>
            <a:endParaRPr lang="fr-CA" dirty="0"/>
          </a:p>
          <a:p>
            <a:r>
              <a:rPr lang="ru-RU" dirty="0"/>
              <a:t>Тебе…не знавшей самой себя…</a:t>
            </a:r>
          </a:p>
          <a:p>
            <a:r>
              <a:rPr lang="ru-RU" dirty="0"/>
              <a:t>Я посвящаю своё бесплотное лицо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BCF10-2C90-9A26-EB0C-4FE7FB106E52}"/>
              </a:ext>
            </a:extLst>
          </p:cNvPr>
          <p:cNvSpPr txBox="1"/>
          <p:nvPr/>
        </p:nvSpPr>
        <p:spPr>
          <a:xfrm>
            <a:off x="6291534" y="3588588"/>
            <a:ext cx="47416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УДАЧИ: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Я себя не узнаю в тебе </a:t>
            </a:r>
          </a:p>
          <a:p>
            <a:endParaRPr lang="ru-RU" dirty="0"/>
          </a:p>
          <a:p>
            <a:r>
              <a:rPr lang="ru-RU" dirty="0"/>
              <a:t>И я не узнаю себя </a:t>
            </a:r>
          </a:p>
          <a:p>
            <a:r>
              <a:rPr lang="ru-RU" dirty="0"/>
              <a:t>И ты на этом самом месте </a:t>
            </a:r>
          </a:p>
          <a:p>
            <a:endParaRPr lang="ru-RU" dirty="0"/>
          </a:p>
          <a:p>
            <a:r>
              <a:rPr lang="ru-RU" dirty="0"/>
              <a:t>Тобою самой незамеченной</a:t>
            </a:r>
          </a:p>
          <a:p>
            <a:r>
              <a:rPr lang="ru-RU" dirty="0"/>
              <a:t>Неописуемой красоте</a:t>
            </a:r>
          </a:p>
          <a:p>
            <a:r>
              <a:rPr lang="ru-RU" dirty="0"/>
              <a:t>Я посвящаю своё истинное лицо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05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CDF52-3FB3-3072-6D99-704BBC9D3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541746" cy="1737360"/>
          </a:xfrm>
        </p:spPr>
        <p:txBody>
          <a:bodyPr/>
          <a:lstStyle/>
          <a:p>
            <a:r>
              <a:rPr lang="fr-CA" dirty="0"/>
              <a:t>Marion </a:t>
            </a:r>
            <a:r>
              <a:rPr lang="fr-CA" dirty="0" err="1"/>
              <a:t>simonin</a:t>
            </a:r>
            <a:r>
              <a:rPr lang="fr-CA" dirty="0"/>
              <a:t> (séraphine </a:t>
            </a:r>
            <a:r>
              <a:rPr lang="fr-CA" dirty="0" err="1"/>
              <a:t>albé</a:t>
            </a:r>
            <a:r>
              <a:rPr lang="fr-CA" dirty="0"/>
              <a:t>)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45A164-5794-05D1-7D7E-8BD29AEC2C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763" r="10763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D43027F-31EA-51BB-CCE4-901581501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Сборник </a:t>
            </a:r>
          </a:p>
          <a:p>
            <a:r>
              <a:rPr lang="fr-CA" sz="2800" dirty="0"/>
              <a:t>Derrière la lumière </a:t>
            </a:r>
          </a:p>
          <a:p>
            <a:r>
              <a:rPr lang="ru-RU" sz="2800" dirty="0"/>
              <a:t>Тема – поиски материнской фигуры</a:t>
            </a:r>
          </a:p>
        </p:txBody>
      </p:sp>
    </p:spTree>
    <p:extLst>
      <p:ext uri="{BB962C8B-B14F-4D97-AF65-F5344CB8AC3E}">
        <p14:creationId xmlns:p14="http://schemas.microsoft.com/office/powerpoint/2010/main" val="2707064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48DE46-F993-B42D-7ACB-CFDDFEEB55E2}"/>
              </a:ext>
            </a:extLst>
          </p:cNvPr>
          <p:cNvSpPr txBox="1"/>
          <p:nvPr/>
        </p:nvSpPr>
        <p:spPr>
          <a:xfrm>
            <a:off x="276045" y="146649"/>
            <a:ext cx="1096417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Прекрасное самостоятельное стихотворение</a:t>
            </a:r>
            <a:r>
              <a:rPr lang="ru-RU" dirty="0"/>
              <a:t>, но очень «по мотивам», т.к. </a:t>
            </a:r>
            <a:r>
              <a:rPr lang="ru-RU" b="1" dirty="0">
                <a:solidFill>
                  <a:srgbClr val="00B050"/>
                </a:solidFill>
              </a:rPr>
              <a:t>разгадана лишь половина смысла: время, фотография, невозможное, неожиданное </a:t>
            </a:r>
          </a:p>
          <a:p>
            <a:r>
              <a:rPr lang="ru-RU" dirty="0"/>
              <a:t>Но, к сожалению, текст решен как </a:t>
            </a:r>
            <a:r>
              <a:rPr lang="ru-RU" b="1" dirty="0">
                <a:solidFill>
                  <a:srgbClr val="FF0000"/>
                </a:solidFill>
              </a:rPr>
              <a:t>взаимоотношения мужчины и женщины </a:t>
            </a:r>
          </a:p>
          <a:p>
            <a:endParaRPr lang="ru-RU" dirty="0"/>
          </a:p>
          <a:p>
            <a:r>
              <a:rPr lang="ru-RU" dirty="0"/>
              <a:t>Не лишним будет пыль стряхнуть,</a:t>
            </a:r>
          </a:p>
          <a:p>
            <a:r>
              <a:rPr lang="ru-RU" dirty="0"/>
              <a:t>В ветхую книгу заглянуть;</a:t>
            </a:r>
          </a:p>
          <a:p>
            <a:r>
              <a:rPr lang="ru-RU" dirty="0"/>
              <a:t>И сразу старый негатив -</a:t>
            </a:r>
          </a:p>
          <a:p>
            <a:r>
              <a:rPr lang="ru-RU" dirty="0"/>
              <a:t>И лик на нем твой так красив,</a:t>
            </a:r>
          </a:p>
          <a:p>
            <a:r>
              <a:rPr lang="ru-RU" dirty="0"/>
              <a:t>И лишь один императив.</a:t>
            </a:r>
          </a:p>
          <a:p>
            <a:endParaRPr lang="ru-RU" dirty="0"/>
          </a:p>
          <a:p>
            <a:r>
              <a:rPr lang="ru-RU" dirty="0"/>
              <a:t>Познать всю сущность красоты,</a:t>
            </a:r>
          </a:p>
          <a:p>
            <a:r>
              <a:rPr lang="ru-RU" dirty="0"/>
              <a:t>Что сберегла сквозь годы ты,</a:t>
            </a:r>
          </a:p>
          <a:p>
            <a:r>
              <a:rPr lang="ru-RU" dirty="0"/>
              <a:t>Познать, как мог я допустить,</a:t>
            </a:r>
          </a:p>
          <a:p>
            <a:r>
              <a:rPr lang="ru-RU" dirty="0"/>
              <a:t>чтоб век свой без любви прожить!</a:t>
            </a:r>
          </a:p>
          <a:p>
            <a:endParaRPr lang="ru-RU" dirty="0"/>
          </a:p>
          <a:p>
            <a:r>
              <a:rPr lang="ru-RU" dirty="0"/>
              <a:t>Ты - образ чудного мгновенья, </a:t>
            </a:r>
          </a:p>
          <a:p>
            <a:r>
              <a:rPr lang="ru-RU" dirty="0"/>
              <a:t>когда явилось волшебство;</a:t>
            </a:r>
          </a:p>
          <a:p>
            <a:r>
              <a:rPr lang="ru-RU" dirty="0"/>
              <a:t>И стало тусклым естество --</a:t>
            </a:r>
          </a:p>
          <a:p>
            <a:r>
              <a:rPr lang="ru-RU" dirty="0"/>
              <a:t>Вот: черно- белое забвенье...</a:t>
            </a:r>
          </a:p>
          <a:p>
            <a:endParaRPr lang="ru-RU" dirty="0"/>
          </a:p>
          <a:p>
            <a:r>
              <a:rPr lang="ru-RU" dirty="0"/>
              <a:t>Но забывать я не намерен</a:t>
            </a:r>
          </a:p>
          <a:p>
            <a:r>
              <a:rPr lang="ru-RU" dirty="0"/>
              <a:t>Твое лицо, глаза. Ах, грусть!</a:t>
            </a:r>
          </a:p>
          <a:p>
            <a:r>
              <a:rPr lang="ru-RU" dirty="0"/>
              <a:t>Когда состарюсь, я уверен:</a:t>
            </a:r>
          </a:p>
          <a:p>
            <a:r>
              <a:rPr lang="ru-RU" dirty="0"/>
              <a:t>Стряхнувши пыль, я вновь влюблюсь...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37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21ED81-E79F-053F-4C65-05299D83E687}"/>
              </a:ext>
            </a:extLst>
          </p:cNvPr>
          <p:cNvSpPr txBox="1"/>
          <p:nvPr/>
        </p:nvSpPr>
        <p:spPr>
          <a:xfrm>
            <a:off x="432619" y="373626"/>
            <a:ext cx="107171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ОБРАЗЫ СТИХОТВОРЕНИЯ ОПРАВДАНЫ ЕГО СМЫСЛОМ: </a:t>
            </a:r>
          </a:p>
          <a:p>
            <a:endParaRPr lang="ru-RU" sz="2400" dirty="0"/>
          </a:p>
          <a:p>
            <a:r>
              <a:rPr lang="ru-RU" sz="2400" dirty="0"/>
              <a:t>Поиск </a:t>
            </a:r>
            <a:r>
              <a:rPr lang="ru-RU" sz="2400" b="1" dirty="0">
                <a:solidFill>
                  <a:srgbClr val="7030A0"/>
                </a:solidFill>
              </a:rPr>
              <a:t>биологической матери </a:t>
            </a:r>
          </a:p>
          <a:p>
            <a:r>
              <a:rPr lang="ru-RU" sz="2400" dirty="0"/>
              <a:t>Черты </a:t>
            </a:r>
            <a:r>
              <a:rPr lang="ru-RU" sz="2400" b="1" dirty="0"/>
              <a:t>прошлого</a:t>
            </a:r>
            <a:r>
              <a:rPr lang="ru-RU" sz="2400" dirty="0"/>
              <a:t>, внезапно воскресающие </a:t>
            </a:r>
          </a:p>
          <a:p>
            <a:r>
              <a:rPr lang="ru-RU" sz="2400" dirty="0"/>
              <a:t>Черты </a:t>
            </a:r>
            <a:r>
              <a:rPr lang="ru-RU" sz="2400" b="1" dirty="0"/>
              <a:t>родства </a:t>
            </a:r>
            <a:r>
              <a:rPr lang="ru-RU" sz="2400" dirty="0"/>
              <a:t>(знакомые) </a:t>
            </a:r>
          </a:p>
          <a:p>
            <a:r>
              <a:rPr lang="ru-RU" sz="2400" b="1" dirty="0"/>
              <a:t>Преемственность</a:t>
            </a:r>
            <a:r>
              <a:rPr lang="ru-RU" sz="2400" dirty="0"/>
              <a:t> (я посвящаю тебе своё лицо) </a:t>
            </a:r>
          </a:p>
          <a:p>
            <a:endParaRPr lang="ru-RU" sz="2400" dirty="0"/>
          </a:p>
          <a:p>
            <a:r>
              <a:rPr lang="ru-RU" sz="2400" dirty="0"/>
              <a:t>Но это </a:t>
            </a:r>
            <a:r>
              <a:rPr lang="ru-RU" sz="2400" b="1" dirty="0"/>
              <a:t>незнакомый</a:t>
            </a:r>
            <a:r>
              <a:rPr lang="ru-RU" sz="2400" dirty="0"/>
              <a:t>, никогда не виданный человек </a:t>
            </a:r>
          </a:p>
          <a:p>
            <a:endParaRPr lang="ru-RU" sz="2400" dirty="0"/>
          </a:p>
          <a:p>
            <a:r>
              <a:rPr lang="ru-RU" sz="2400" dirty="0"/>
              <a:t>Это противоречие реализуется в </a:t>
            </a:r>
            <a:r>
              <a:rPr lang="ru-RU" sz="2400" b="1" dirty="0"/>
              <a:t>формальных противоречиях текста </a:t>
            </a:r>
            <a:r>
              <a:rPr lang="ru-RU" sz="2400" dirty="0"/>
              <a:t>(ритм, рифма, метр, количество строк)  </a:t>
            </a:r>
          </a:p>
          <a:p>
            <a:endParaRPr lang="ru-RU" sz="2400" dirty="0"/>
          </a:p>
          <a:p>
            <a:r>
              <a:rPr lang="ru-RU" sz="2400" b="1" dirty="0"/>
              <a:t>Поверх биографического – философский смысл: </a:t>
            </a:r>
          </a:p>
          <a:p>
            <a:r>
              <a:rPr lang="ru-RU" sz="2400" b="1" dirty="0"/>
              <a:t>обнаружение себя через Другого и Другого через себя </a:t>
            </a:r>
          </a:p>
        </p:txBody>
      </p:sp>
    </p:spTree>
    <p:extLst>
      <p:ext uri="{BB962C8B-B14F-4D97-AF65-F5344CB8AC3E}">
        <p14:creationId xmlns:p14="http://schemas.microsoft.com/office/powerpoint/2010/main" val="3259686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97B947-21D2-C68D-752B-DCB3C97DAFE3}"/>
              </a:ext>
            </a:extLst>
          </p:cNvPr>
          <p:cNvSpPr txBox="1"/>
          <p:nvPr/>
        </p:nvSpPr>
        <p:spPr>
          <a:xfrm>
            <a:off x="265472" y="245806"/>
            <a:ext cx="677442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Перевод члена жюри Е.А. Кондратьевой (также с некоторыми потерями и отступлениями, но возможными) </a:t>
            </a:r>
          </a:p>
          <a:p>
            <a:endParaRPr lang="ru-RU" dirty="0"/>
          </a:p>
          <a:p>
            <a:r>
              <a:rPr lang="ru-RU" dirty="0"/>
              <a:t>На фото – чей-то лик влюбленный</a:t>
            </a:r>
          </a:p>
          <a:p>
            <a:r>
              <a:rPr lang="ru-RU" dirty="0"/>
              <a:t>В сиянье вспышек воспаленных – </a:t>
            </a:r>
          </a:p>
          <a:p>
            <a:r>
              <a:rPr lang="ru-RU" dirty="0"/>
              <a:t>И как со дна, твои черты. </a:t>
            </a:r>
          </a:p>
          <a:p>
            <a:r>
              <a:rPr lang="ru-RU" dirty="0"/>
              <a:t>Кто этот ангел красоты,</a:t>
            </a:r>
          </a:p>
          <a:p>
            <a:r>
              <a:rPr lang="ru-RU" dirty="0"/>
              <a:t>Воскресший враз из темноты? </a:t>
            </a:r>
          </a:p>
          <a:p>
            <a:endParaRPr lang="ru-RU" dirty="0"/>
          </a:p>
          <a:p>
            <a:r>
              <a:rPr lang="ru-RU" dirty="0"/>
              <a:t>Твоей весной, в прозрачной дымке,</a:t>
            </a:r>
          </a:p>
          <a:p>
            <a:r>
              <a:rPr lang="ru-RU" dirty="0"/>
              <a:t>В тот миг, когда распались вдруг </a:t>
            </a:r>
          </a:p>
          <a:p>
            <a:r>
              <a:rPr lang="ru-RU" dirty="0"/>
              <a:t>Объятья наших слабых рук,</a:t>
            </a:r>
          </a:p>
          <a:p>
            <a:r>
              <a:rPr lang="ru-RU" dirty="0"/>
              <a:t>Тебя увижу, как на снимке.</a:t>
            </a:r>
          </a:p>
          <a:p>
            <a:endParaRPr lang="ru-RU" dirty="0"/>
          </a:p>
          <a:p>
            <a:r>
              <a:rPr lang="ru-RU" dirty="0"/>
              <a:t>Я здесь себя не узнаю!</a:t>
            </a:r>
          </a:p>
          <a:p>
            <a:r>
              <a:rPr lang="ru-RU" dirty="0"/>
              <a:t>Здесь ты – на этом самом месте, </a:t>
            </a:r>
          </a:p>
          <a:p>
            <a:r>
              <a:rPr lang="ru-RU" dirty="0"/>
              <a:t>Где гордость и неловкость вместе </a:t>
            </a:r>
          </a:p>
          <a:p>
            <a:r>
              <a:rPr lang="ru-RU" dirty="0"/>
              <a:t>Сливаются в одну струю. 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Тебе, чей образ чуть возник </a:t>
            </a:r>
          </a:p>
          <a:p>
            <a:r>
              <a:rPr lang="ru-RU" dirty="0"/>
              <a:t>И растворился в тот же миг, - </a:t>
            </a:r>
          </a:p>
          <a:p>
            <a:r>
              <a:rPr lang="ru-RU" dirty="0"/>
              <a:t>Неведомый себе тайник, - </a:t>
            </a:r>
          </a:p>
          <a:p>
            <a:r>
              <a:rPr lang="ru-RU" dirty="0"/>
              <a:t>Вверяю свой бесплотный лик. 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6A99D-17B2-B3C9-20E8-9AB63A423FF8}"/>
              </a:ext>
            </a:extLst>
          </p:cNvPr>
          <p:cNvSpPr txBox="1"/>
          <p:nvPr/>
        </p:nvSpPr>
        <p:spPr>
          <a:xfrm>
            <a:off x="7393858" y="245806"/>
            <a:ext cx="415904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Соблюдена эквилинеарность 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Рифма везде есть 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Рисунок рифмы соблюден 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Не соблюдена единая рифма на </a:t>
            </a:r>
            <a:r>
              <a:rPr lang="fr-CA" dirty="0"/>
              <a:t>é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Ритм: чередуется только 8\9 слогов</a:t>
            </a:r>
            <a:endParaRPr lang="fr-CA" dirty="0"/>
          </a:p>
          <a:p>
            <a:pPr marL="285750" indent="-285750">
              <a:buFontTx/>
              <a:buChar char="-"/>
            </a:pPr>
            <a:r>
              <a:rPr lang="ru-RU" dirty="0"/>
              <a:t>«пророк» заменен на «воскресать» – другой </a:t>
            </a:r>
            <a:r>
              <a:rPr lang="ru-RU" dirty="0" err="1"/>
              <a:t>библеизм</a:t>
            </a:r>
            <a:r>
              <a:rPr lang="ru-RU" dirty="0"/>
              <a:t> непреложности </a:t>
            </a:r>
          </a:p>
          <a:p>
            <a:pPr marL="285750" indent="-285750">
              <a:buFontTx/>
              <a:buChar char="-"/>
            </a:pPr>
            <a:r>
              <a:rPr lang="ru-RU" dirty="0"/>
              <a:t>Добавлено «в прозрачной дымке» (весна + неясность очертаний) </a:t>
            </a:r>
          </a:p>
          <a:p>
            <a:pPr marL="285750" indent="-285750">
              <a:buFontTx/>
              <a:buChar char="-"/>
            </a:pPr>
            <a:r>
              <a:rPr lang="fr-CA" dirty="0"/>
              <a:t>Le port, le </a:t>
            </a:r>
            <a:r>
              <a:rPr lang="fr-CA" dirty="0" err="1"/>
              <a:t>chas</a:t>
            </a:r>
            <a:r>
              <a:rPr lang="fr-CA" dirty="0"/>
              <a:t> – </a:t>
            </a:r>
            <a:r>
              <a:rPr lang="ru-RU" dirty="0"/>
              <a:t>опущены (очень громоздко их сохранять), заменены абстрактными существительными противоположного значения: гордость и неловкость </a:t>
            </a:r>
          </a:p>
          <a:p>
            <a:pPr marL="285750" indent="-285750">
              <a:buFontTx/>
              <a:buChar char="-"/>
            </a:pPr>
            <a:r>
              <a:rPr lang="ru-RU" dirty="0"/>
              <a:t>Точная рифма </a:t>
            </a:r>
            <a:r>
              <a:rPr lang="fr-CA" dirty="0"/>
              <a:t>âge – image </a:t>
            </a:r>
            <a:r>
              <a:rPr lang="ru-RU" dirty="0"/>
              <a:t>не «взята» в том самом катрене, но позже есть точная и даже семантическая рифма «месте – вместе» 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Повторение двух «ликов»: один в </a:t>
            </a:r>
          </a:p>
          <a:p>
            <a:r>
              <a:rPr lang="ru-RU" dirty="0"/>
              <a:t>	1 строке, другой в последней </a:t>
            </a:r>
          </a:p>
        </p:txBody>
      </p:sp>
    </p:spTree>
    <p:extLst>
      <p:ext uri="{BB962C8B-B14F-4D97-AF65-F5344CB8AC3E}">
        <p14:creationId xmlns:p14="http://schemas.microsoft.com/office/powerpoint/2010/main" val="90731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94C18B-D00F-4653-A305-B31FDA73275D}"/>
              </a:ext>
            </a:extLst>
          </p:cNvPr>
          <p:cNvSpPr txBox="1"/>
          <p:nvPr/>
        </p:nvSpPr>
        <p:spPr>
          <a:xfrm>
            <a:off x="452761" y="230819"/>
            <a:ext cx="427554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Négatif </a:t>
            </a:r>
          </a:p>
          <a:p>
            <a:r>
              <a:rPr lang="fr-FR" dirty="0"/>
              <a:t>À R.</a:t>
            </a:r>
          </a:p>
          <a:p>
            <a:endParaRPr lang="fr-FR" dirty="0"/>
          </a:p>
          <a:p>
            <a:r>
              <a:rPr lang="fr-FR" dirty="0"/>
              <a:t>Sur une photographie amoureuse </a:t>
            </a:r>
          </a:p>
          <a:p>
            <a:r>
              <a:rPr lang="fr-FR" dirty="0"/>
              <a:t>Éblouie de flèches lumineuses </a:t>
            </a:r>
          </a:p>
          <a:p>
            <a:r>
              <a:rPr lang="fr-FR" dirty="0"/>
              <a:t>Tes contours excavés.</a:t>
            </a:r>
          </a:p>
          <a:p>
            <a:r>
              <a:rPr lang="fr-FR" dirty="0"/>
              <a:t>Je demande qui est cette fée. </a:t>
            </a:r>
          </a:p>
          <a:p>
            <a:r>
              <a:rPr lang="fr-FR" dirty="0"/>
              <a:t>Le prophète souffle : l’inespérée. </a:t>
            </a:r>
          </a:p>
          <a:p>
            <a:endParaRPr lang="fr-FR" dirty="0"/>
          </a:p>
          <a:p>
            <a:r>
              <a:rPr lang="fr-FR" dirty="0"/>
              <a:t>À l’aube de ton âge </a:t>
            </a:r>
          </a:p>
          <a:p>
            <a:r>
              <a:rPr lang="fr-FR" dirty="0"/>
              <a:t>Qui nous a vues arrachées </a:t>
            </a:r>
          </a:p>
          <a:p>
            <a:r>
              <a:rPr lang="fr-FR" dirty="0"/>
              <a:t>De nos bras enlacés </a:t>
            </a:r>
          </a:p>
          <a:p>
            <a:r>
              <a:rPr lang="fr-FR" dirty="0"/>
              <a:t>Tu m’apparais en image. </a:t>
            </a:r>
          </a:p>
          <a:p>
            <a:endParaRPr lang="fr-FR" dirty="0"/>
          </a:p>
          <a:p>
            <a:r>
              <a:rPr lang="fr-FR" dirty="0"/>
              <a:t>Je ne me reconnais pas </a:t>
            </a:r>
          </a:p>
          <a:p>
            <a:r>
              <a:rPr lang="fr-FR" dirty="0"/>
              <a:t>C’est toi en cette place évidente </a:t>
            </a:r>
          </a:p>
          <a:p>
            <a:r>
              <a:rPr lang="fr-FR" dirty="0"/>
              <a:t>Ce port d’altesse naissante </a:t>
            </a:r>
          </a:p>
          <a:p>
            <a:r>
              <a:rPr lang="fr-FR" dirty="0"/>
              <a:t>Les yeux abaissés sur le </a:t>
            </a:r>
            <a:r>
              <a:rPr lang="fr-FR" dirty="0" err="1"/>
              <a:t>chas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/>
              <a:t>À toi l’heureuse estompée </a:t>
            </a:r>
          </a:p>
          <a:p>
            <a:r>
              <a:rPr lang="fr-FR" dirty="0"/>
              <a:t>Ineffable beauté </a:t>
            </a:r>
          </a:p>
          <a:p>
            <a:r>
              <a:rPr lang="fr-FR" dirty="0"/>
              <a:t>De toi-même ignorée </a:t>
            </a:r>
          </a:p>
          <a:p>
            <a:r>
              <a:rPr lang="fr-FR" dirty="0"/>
              <a:t>Je dédie mon visage excarné. </a:t>
            </a:r>
          </a:p>
          <a:p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B5D900-A670-1BF0-69E1-FE428270EA30}"/>
              </a:ext>
            </a:extLst>
          </p:cNvPr>
          <p:cNvSpPr txBox="1"/>
          <p:nvPr/>
        </p:nvSpPr>
        <p:spPr>
          <a:xfrm>
            <a:off x="6357668" y="552091"/>
            <a:ext cx="408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Séraphine Albé. Derrière la lumière. - Lire et méditer, 2019. 92 p. </a:t>
            </a:r>
            <a:r>
              <a:rPr lang="en-US" dirty="0"/>
              <a:t>- </a:t>
            </a:r>
            <a:r>
              <a:rPr lang="fr-FR" dirty="0"/>
              <a:t>P.74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693E3-7119-A837-DFA2-0C09D36ED092}"/>
              </a:ext>
            </a:extLst>
          </p:cNvPr>
          <p:cNvSpPr txBox="1"/>
          <p:nvPr/>
        </p:nvSpPr>
        <p:spPr>
          <a:xfrm>
            <a:off x="5805577" y="1932317"/>
            <a:ext cx="56244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Формальные характеристики стихотворения</a:t>
            </a:r>
            <a:r>
              <a:rPr lang="ru-RU" dirty="0"/>
              <a:t>: </a:t>
            </a:r>
          </a:p>
          <a:p>
            <a:pPr marL="342900" indent="-342900">
              <a:buAutoNum type="arabicParenR"/>
            </a:pPr>
            <a:r>
              <a:rPr lang="ru-RU" dirty="0"/>
              <a:t>традиционное: 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Соблюдение рифмы (нет ни одной не рифмующейся строки) </a:t>
            </a:r>
          </a:p>
          <a:p>
            <a:pPr marL="285750" indent="-285750">
              <a:buFontTx/>
              <a:buChar char="-"/>
            </a:pPr>
            <a:r>
              <a:rPr lang="ru-RU" dirty="0"/>
              <a:t>Стихотворение разделено на строфы 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Присутствует некий ритмический рисунок</a:t>
            </a:r>
          </a:p>
          <a:p>
            <a:endParaRPr lang="ru-RU" dirty="0"/>
          </a:p>
          <a:p>
            <a:r>
              <a:rPr lang="ru-RU" dirty="0"/>
              <a:t>2) экспериментальное: 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Непарное количество строк 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Прихотливый рисунок рифмовки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Нечеткий, «плавающий» ритм </a:t>
            </a:r>
          </a:p>
        </p:txBody>
      </p:sp>
    </p:spTree>
    <p:extLst>
      <p:ext uri="{BB962C8B-B14F-4D97-AF65-F5344CB8AC3E}">
        <p14:creationId xmlns:p14="http://schemas.microsoft.com/office/powerpoint/2010/main" val="312300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F5EE5B-94A9-8FD7-2FC2-159B046B01D6}"/>
              </a:ext>
            </a:extLst>
          </p:cNvPr>
          <p:cNvSpPr txBox="1"/>
          <p:nvPr/>
        </p:nvSpPr>
        <p:spPr>
          <a:xfrm>
            <a:off x="457201" y="84141"/>
            <a:ext cx="5564038" cy="6689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РИФМА</a:t>
            </a:r>
          </a:p>
          <a:p>
            <a:endParaRPr lang="ru-RU" dirty="0"/>
          </a:p>
          <a:p>
            <a:r>
              <a:rPr lang="fr-FR" dirty="0"/>
              <a:t>Sur une photographie </a:t>
            </a:r>
            <a:r>
              <a:rPr lang="fr-FR" dirty="0">
                <a:solidFill>
                  <a:srgbClr val="FF0000"/>
                </a:solidFill>
              </a:rPr>
              <a:t>amoureuse</a:t>
            </a:r>
            <a:r>
              <a:rPr lang="fr-FR" dirty="0"/>
              <a:t> </a:t>
            </a:r>
          </a:p>
          <a:p>
            <a:r>
              <a:rPr lang="fr-FR" dirty="0"/>
              <a:t>Éblouie de flèches </a:t>
            </a:r>
            <a:r>
              <a:rPr lang="fr-FR" dirty="0">
                <a:solidFill>
                  <a:srgbClr val="FF0000"/>
                </a:solidFill>
              </a:rPr>
              <a:t>lumineuses </a:t>
            </a:r>
          </a:p>
          <a:p>
            <a:r>
              <a:rPr lang="fr-FR" dirty="0"/>
              <a:t>Tes contours </a:t>
            </a:r>
            <a:r>
              <a:rPr lang="fr-FR" dirty="0">
                <a:solidFill>
                  <a:srgbClr val="0070C0"/>
                </a:solidFill>
              </a:rPr>
              <a:t>excavés</a:t>
            </a:r>
            <a:r>
              <a:rPr lang="fr-FR" dirty="0"/>
              <a:t>.</a:t>
            </a:r>
          </a:p>
          <a:p>
            <a:r>
              <a:rPr lang="fr-FR" dirty="0"/>
              <a:t>Je demande qui est cette </a:t>
            </a:r>
            <a:r>
              <a:rPr lang="fr-FR" dirty="0">
                <a:solidFill>
                  <a:srgbClr val="0070C0"/>
                </a:solidFill>
              </a:rPr>
              <a:t>fée</a:t>
            </a:r>
            <a:r>
              <a:rPr lang="fr-FR" dirty="0"/>
              <a:t>. </a:t>
            </a:r>
          </a:p>
          <a:p>
            <a:r>
              <a:rPr lang="fr-FR" dirty="0"/>
              <a:t>Le prophète souffle : </a:t>
            </a:r>
            <a:r>
              <a:rPr lang="fr-FR" dirty="0">
                <a:solidFill>
                  <a:srgbClr val="0070C0"/>
                </a:solidFill>
              </a:rPr>
              <a:t>l’inespérée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/>
              <a:t>À l’aube de ton </a:t>
            </a:r>
            <a:r>
              <a:rPr lang="fr-FR" dirty="0">
                <a:solidFill>
                  <a:srgbClr val="00B050"/>
                </a:solidFill>
              </a:rPr>
              <a:t>âge </a:t>
            </a:r>
          </a:p>
          <a:p>
            <a:r>
              <a:rPr lang="fr-FR" dirty="0"/>
              <a:t>Qui nous a vues </a:t>
            </a:r>
            <a:r>
              <a:rPr lang="fr-FR" dirty="0">
                <a:solidFill>
                  <a:srgbClr val="0070C0"/>
                </a:solidFill>
              </a:rPr>
              <a:t>arrachées</a:t>
            </a:r>
            <a:r>
              <a:rPr lang="fr-FR" dirty="0"/>
              <a:t> </a:t>
            </a:r>
          </a:p>
          <a:p>
            <a:r>
              <a:rPr lang="fr-FR" dirty="0"/>
              <a:t>De nos bras </a:t>
            </a:r>
            <a:r>
              <a:rPr lang="fr-FR" dirty="0">
                <a:solidFill>
                  <a:srgbClr val="0070C0"/>
                </a:solidFill>
              </a:rPr>
              <a:t>enlacés</a:t>
            </a:r>
            <a:r>
              <a:rPr lang="fr-FR" dirty="0"/>
              <a:t> </a:t>
            </a:r>
          </a:p>
          <a:p>
            <a:r>
              <a:rPr lang="fr-FR" dirty="0"/>
              <a:t>Tu m’apparais en </a:t>
            </a:r>
            <a:r>
              <a:rPr lang="fr-FR" dirty="0">
                <a:solidFill>
                  <a:srgbClr val="00B050"/>
                </a:solidFill>
              </a:rPr>
              <a:t>image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/>
              <a:t>Je ne me reconnais </a:t>
            </a:r>
            <a:r>
              <a:rPr lang="fr-FR" dirty="0">
                <a:solidFill>
                  <a:srgbClr val="00B0F0"/>
                </a:solidFill>
              </a:rPr>
              <a:t>pas </a:t>
            </a:r>
          </a:p>
          <a:p>
            <a:r>
              <a:rPr lang="fr-FR" dirty="0"/>
              <a:t>C’est toi en cette place </a:t>
            </a:r>
            <a:r>
              <a:rPr lang="fr-FR" dirty="0">
                <a:solidFill>
                  <a:srgbClr val="7030A0"/>
                </a:solidFill>
              </a:rPr>
              <a:t>évidente </a:t>
            </a:r>
          </a:p>
          <a:p>
            <a:r>
              <a:rPr lang="fr-FR" dirty="0"/>
              <a:t>Ce port d’altesse </a:t>
            </a:r>
            <a:r>
              <a:rPr lang="fr-FR" dirty="0">
                <a:solidFill>
                  <a:srgbClr val="7030A0"/>
                </a:solidFill>
              </a:rPr>
              <a:t>naissante</a:t>
            </a:r>
            <a:r>
              <a:rPr lang="fr-FR" dirty="0"/>
              <a:t> </a:t>
            </a:r>
          </a:p>
          <a:p>
            <a:r>
              <a:rPr lang="fr-FR" dirty="0"/>
              <a:t>Les yeux abaissés sur le </a:t>
            </a:r>
            <a:r>
              <a:rPr lang="fr-FR" dirty="0" err="1">
                <a:solidFill>
                  <a:srgbClr val="00B0F0"/>
                </a:solidFill>
              </a:rPr>
              <a:t>chas</a:t>
            </a:r>
            <a:r>
              <a:rPr lang="fr-FR" dirty="0">
                <a:solidFill>
                  <a:srgbClr val="00B0F0"/>
                </a:solidFill>
              </a:rPr>
              <a:t>. </a:t>
            </a:r>
          </a:p>
          <a:p>
            <a:endParaRPr lang="fr-FR" dirty="0"/>
          </a:p>
          <a:p>
            <a:r>
              <a:rPr lang="fr-FR" dirty="0"/>
              <a:t>À toi l’heureuse </a:t>
            </a:r>
            <a:r>
              <a:rPr lang="fr-FR" dirty="0">
                <a:solidFill>
                  <a:srgbClr val="0070C0"/>
                </a:solidFill>
              </a:rPr>
              <a:t>estompée</a:t>
            </a:r>
            <a:r>
              <a:rPr lang="fr-FR" dirty="0"/>
              <a:t> </a:t>
            </a:r>
          </a:p>
          <a:p>
            <a:r>
              <a:rPr lang="fr-FR" dirty="0"/>
              <a:t>Ineffable </a:t>
            </a:r>
            <a:r>
              <a:rPr lang="fr-FR" dirty="0">
                <a:solidFill>
                  <a:srgbClr val="0070C0"/>
                </a:solidFill>
              </a:rPr>
              <a:t>beauté</a:t>
            </a:r>
            <a:r>
              <a:rPr lang="fr-FR" dirty="0"/>
              <a:t> </a:t>
            </a:r>
          </a:p>
          <a:p>
            <a:r>
              <a:rPr lang="fr-FR" dirty="0"/>
              <a:t>De toi-même </a:t>
            </a:r>
            <a:r>
              <a:rPr lang="fr-FR" dirty="0">
                <a:solidFill>
                  <a:srgbClr val="0070C0"/>
                </a:solidFill>
              </a:rPr>
              <a:t>ignorée </a:t>
            </a:r>
          </a:p>
          <a:p>
            <a:r>
              <a:rPr lang="fr-FR" dirty="0"/>
              <a:t>Je dédie mon visage </a:t>
            </a:r>
            <a:r>
              <a:rPr lang="fr-FR" dirty="0">
                <a:solidFill>
                  <a:srgbClr val="0070C0"/>
                </a:solidFill>
              </a:rPr>
              <a:t>excarné</a:t>
            </a:r>
            <a:r>
              <a:rPr lang="fr-FR" dirty="0"/>
              <a:t>. 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E00975-4540-584A-3633-13B6D7C7CA55}"/>
              </a:ext>
            </a:extLst>
          </p:cNvPr>
          <p:cNvSpPr txBox="1"/>
          <p:nvPr/>
        </p:nvSpPr>
        <p:spPr>
          <a:xfrm>
            <a:off x="5745192" y="534838"/>
            <a:ext cx="58055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Черты традиционной поэзии</a:t>
            </a:r>
            <a:r>
              <a:rPr lang="ru-RU" dirty="0"/>
              <a:t>: </a:t>
            </a:r>
          </a:p>
          <a:p>
            <a:pPr marL="285750" indent="-285750">
              <a:buFontTx/>
              <a:buChar char="-"/>
            </a:pPr>
            <a:r>
              <a:rPr lang="ru-RU" dirty="0"/>
              <a:t>Все строки рифмуются друг с другом </a:t>
            </a:r>
          </a:p>
          <a:p>
            <a:r>
              <a:rPr lang="ru-RU" dirty="0"/>
              <a:t>(гармония, согласие) 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Рифмы чёткие, ясные: </a:t>
            </a:r>
          </a:p>
          <a:p>
            <a:r>
              <a:rPr lang="ru-RU" dirty="0"/>
              <a:t>А) одинаковые части речи</a:t>
            </a:r>
            <a:r>
              <a:rPr lang="fr-CA" dirty="0"/>
              <a:t>: amoureuse / lumineuses, arrachées / enlacés, âge/image, évidente / naissante, estompée / ignorée / excarné </a:t>
            </a:r>
          </a:p>
          <a:p>
            <a:r>
              <a:rPr lang="ru-RU" dirty="0"/>
              <a:t>Б) разные части речи (более продуктивный рисунок): </a:t>
            </a:r>
            <a:r>
              <a:rPr lang="fr-CA" dirty="0"/>
              <a:t>fée / inespérée, pas / </a:t>
            </a:r>
            <a:r>
              <a:rPr lang="fr-CA" dirty="0" err="1"/>
              <a:t>chas</a:t>
            </a:r>
            <a:r>
              <a:rPr lang="fr-CA" dirty="0"/>
              <a:t>, beauté / estompée</a:t>
            </a:r>
          </a:p>
          <a:p>
            <a:endParaRPr lang="fr-CA" dirty="0"/>
          </a:p>
          <a:p>
            <a:r>
              <a:rPr lang="ru-RU" b="1" dirty="0"/>
              <a:t>Черты экспериментальной поэзии:</a:t>
            </a:r>
            <a:r>
              <a:rPr lang="ru-RU" dirty="0"/>
              <a:t> 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Прихотливый рисунок рифмы: </a:t>
            </a:r>
          </a:p>
          <a:p>
            <a:r>
              <a:rPr lang="en-US" dirty="0"/>
              <a:t>AABBB CBBC DEED BBBB</a:t>
            </a:r>
          </a:p>
          <a:p>
            <a:r>
              <a:rPr lang="ru-RU" dirty="0"/>
              <a:t>Парные рифмы </a:t>
            </a:r>
          </a:p>
          <a:p>
            <a:r>
              <a:rPr lang="ru-RU" dirty="0"/>
              <a:t>Опоясывающие рифмы </a:t>
            </a:r>
          </a:p>
          <a:p>
            <a:r>
              <a:rPr lang="ru-RU" dirty="0"/>
              <a:t>Опоясывающие рифмы </a:t>
            </a:r>
          </a:p>
          <a:p>
            <a:r>
              <a:rPr lang="ru-RU" dirty="0" err="1"/>
              <a:t>Монорифма</a:t>
            </a:r>
            <a:r>
              <a:rPr lang="ru-RU" dirty="0"/>
              <a:t> (</a:t>
            </a:r>
            <a:r>
              <a:rPr lang="ru-RU" dirty="0" err="1"/>
              <a:t>монорим</a:t>
            </a:r>
            <a:r>
              <a:rPr lang="ru-RU" dirty="0"/>
              <a:t>) 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Неоднократно рифма на </a:t>
            </a:r>
            <a:r>
              <a:rPr lang="fr-CA" dirty="0"/>
              <a:t>é (</a:t>
            </a:r>
            <a:r>
              <a:rPr lang="ru-RU" dirty="0"/>
              <a:t>непарное количество раз) </a:t>
            </a:r>
          </a:p>
          <a:p>
            <a:r>
              <a:rPr lang="ru-RU" dirty="0"/>
              <a:t>Непарность = несовпадение </a:t>
            </a:r>
          </a:p>
        </p:txBody>
      </p:sp>
    </p:spTree>
    <p:extLst>
      <p:ext uri="{BB962C8B-B14F-4D97-AF65-F5344CB8AC3E}">
        <p14:creationId xmlns:p14="http://schemas.microsoft.com/office/powerpoint/2010/main" val="54609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3A2978-6042-BF53-2EB0-606293321FC4}"/>
              </a:ext>
            </a:extLst>
          </p:cNvPr>
          <p:cNvSpPr txBox="1"/>
          <p:nvPr/>
        </p:nvSpPr>
        <p:spPr>
          <a:xfrm>
            <a:off x="379563" y="144526"/>
            <a:ext cx="4986068" cy="656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СТРОКИ </a:t>
            </a:r>
          </a:p>
          <a:p>
            <a:endParaRPr lang="ru-RU" dirty="0"/>
          </a:p>
          <a:p>
            <a:r>
              <a:rPr lang="fr-FR" dirty="0"/>
              <a:t>Sur une photographie amoureuse </a:t>
            </a:r>
          </a:p>
          <a:p>
            <a:r>
              <a:rPr lang="fr-FR" dirty="0"/>
              <a:t>Éblouie de flèches lumineuses </a:t>
            </a:r>
          </a:p>
          <a:p>
            <a:r>
              <a:rPr lang="fr-FR" dirty="0"/>
              <a:t>Tes contours excavés.</a:t>
            </a:r>
          </a:p>
          <a:p>
            <a:r>
              <a:rPr lang="fr-FR" dirty="0"/>
              <a:t>Je demande qui est cette fée. </a:t>
            </a:r>
          </a:p>
          <a:p>
            <a:r>
              <a:rPr lang="fr-FR" dirty="0"/>
              <a:t>Le prophète souffle : l’inespérée. </a:t>
            </a:r>
          </a:p>
          <a:p>
            <a:endParaRPr lang="fr-FR" dirty="0"/>
          </a:p>
          <a:p>
            <a:r>
              <a:rPr lang="fr-FR" dirty="0"/>
              <a:t>À l’aube de ton âge </a:t>
            </a:r>
          </a:p>
          <a:p>
            <a:r>
              <a:rPr lang="fr-FR" dirty="0"/>
              <a:t>Qui nous a vues arrachées </a:t>
            </a:r>
          </a:p>
          <a:p>
            <a:r>
              <a:rPr lang="fr-FR" dirty="0"/>
              <a:t>De nos bras enlacés </a:t>
            </a:r>
          </a:p>
          <a:p>
            <a:r>
              <a:rPr lang="fr-FR" dirty="0"/>
              <a:t>Tu m’apparais en image. </a:t>
            </a:r>
          </a:p>
          <a:p>
            <a:endParaRPr lang="fr-FR" dirty="0"/>
          </a:p>
          <a:p>
            <a:r>
              <a:rPr lang="fr-FR" dirty="0"/>
              <a:t>Je ne me reconnais pas </a:t>
            </a:r>
          </a:p>
          <a:p>
            <a:r>
              <a:rPr lang="fr-FR" dirty="0"/>
              <a:t>C’est toi en cette place évidente </a:t>
            </a:r>
          </a:p>
          <a:p>
            <a:r>
              <a:rPr lang="fr-FR" dirty="0"/>
              <a:t>Ce port d’altesse naissante </a:t>
            </a:r>
          </a:p>
          <a:p>
            <a:r>
              <a:rPr lang="fr-FR" dirty="0"/>
              <a:t>Les yeux abaissés sur le </a:t>
            </a:r>
            <a:r>
              <a:rPr lang="fr-FR" dirty="0" err="1"/>
              <a:t>chas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/>
              <a:t>À toi l’heureuse estompée </a:t>
            </a:r>
          </a:p>
          <a:p>
            <a:r>
              <a:rPr lang="fr-FR" dirty="0"/>
              <a:t>Ineffable beauté </a:t>
            </a:r>
          </a:p>
          <a:p>
            <a:r>
              <a:rPr lang="fr-FR" dirty="0"/>
              <a:t>De toi-même ignorée </a:t>
            </a:r>
          </a:p>
          <a:p>
            <a:r>
              <a:rPr lang="fr-FR" dirty="0"/>
              <a:t>Je dédie mon visage excarné. 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54694-D441-833B-8278-DF3733444C23}"/>
              </a:ext>
            </a:extLst>
          </p:cNvPr>
          <p:cNvSpPr txBox="1"/>
          <p:nvPr/>
        </p:nvSpPr>
        <p:spPr>
          <a:xfrm>
            <a:off x="6096000" y="500332"/>
            <a:ext cx="457487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Традиционные черты: </a:t>
            </a:r>
          </a:p>
          <a:p>
            <a:pPr marL="285750" indent="-285750">
              <a:buFontTx/>
              <a:buChar char="-"/>
            </a:pPr>
            <a:r>
              <a:rPr lang="ru-RU" dirty="0"/>
              <a:t>Деление на строфы присутствует 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Почти везде деление на катрены (классика) </a:t>
            </a:r>
          </a:p>
          <a:p>
            <a:pPr marL="285750" indent="-285750">
              <a:buFontTx/>
              <a:buChar char="-"/>
            </a:pPr>
            <a:r>
              <a:rPr lang="ru-RU" dirty="0"/>
              <a:t>17 строк – не сонет, но примерно (может быть сходная идея развития мысли) 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sz="2400" b="1" dirty="0"/>
              <a:t>Экспериментальные черты: 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Нечётное количество строк 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Первая строфа состоит из 5 строк (не катрен) </a:t>
            </a:r>
          </a:p>
          <a:p>
            <a:endParaRPr lang="ru-RU" dirty="0"/>
          </a:p>
          <a:p>
            <a:r>
              <a:rPr lang="ru-RU" dirty="0"/>
              <a:t>Идея непарности, несовпадения, асимметрии </a:t>
            </a:r>
          </a:p>
        </p:txBody>
      </p:sp>
    </p:spTree>
    <p:extLst>
      <p:ext uri="{BB962C8B-B14F-4D97-AF65-F5344CB8AC3E}">
        <p14:creationId xmlns:p14="http://schemas.microsoft.com/office/powerpoint/2010/main" val="375566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30FFE3-C6BC-DAD0-8AEF-C318C562C1B0}"/>
              </a:ext>
            </a:extLst>
          </p:cNvPr>
          <p:cNvSpPr txBox="1"/>
          <p:nvPr/>
        </p:nvSpPr>
        <p:spPr>
          <a:xfrm>
            <a:off x="284672" y="181155"/>
            <a:ext cx="625415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РИТМ</a:t>
            </a:r>
          </a:p>
          <a:p>
            <a:endParaRPr lang="ru-RU" dirty="0"/>
          </a:p>
          <a:p>
            <a:r>
              <a:rPr lang="fr-FR" b="1" dirty="0">
                <a:solidFill>
                  <a:srgbClr val="7030A0"/>
                </a:solidFill>
              </a:rPr>
              <a:t>Sur une photographie amoureuse</a:t>
            </a:r>
            <a:r>
              <a:rPr lang="ru-RU" b="1" dirty="0">
                <a:solidFill>
                  <a:srgbClr val="7030A0"/>
                </a:solidFill>
              </a:rPr>
              <a:t> (11) </a:t>
            </a:r>
            <a:r>
              <a:rPr lang="fr-FR" b="1" dirty="0">
                <a:solidFill>
                  <a:srgbClr val="7030A0"/>
                </a:solidFill>
              </a:rPr>
              <a:t> </a:t>
            </a:r>
          </a:p>
          <a:p>
            <a:r>
              <a:rPr lang="fr-FR" b="1" dirty="0">
                <a:solidFill>
                  <a:srgbClr val="00B050"/>
                </a:solidFill>
              </a:rPr>
              <a:t>Éblouie de flèches lumineuses </a:t>
            </a:r>
            <a:r>
              <a:rPr lang="ru-RU" b="1" dirty="0">
                <a:solidFill>
                  <a:srgbClr val="00B050"/>
                </a:solidFill>
              </a:rPr>
              <a:t>(10) </a:t>
            </a:r>
            <a:endParaRPr lang="fr-FR" b="1" dirty="0">
              <a:solidFill>
                <a:srgbClr val="00B050"/>
              </a:solidFill>
            </a:endParaRPr>
          </a:p>
          <a:p>
            <a:r>
              <a:rPr lang="fr-FR" b="1" dirty="0">
                <a:solidFill>
                  <a:srgbClr val="00B0F0"/>
                </a:solidFill>
              </a:rPr>
              <a:t>Tes contours excavés.</a:t>
            </a:r>
            <a:r>
              <a:rPr lang="ru-RU" b="1" dirty="0">
                <a:solidFill>
                  <a:srgbClr val="00B0F0"/>
                </a:solidFill>
              </a:rPr>
              <a:t> (6)</a:t>
            </a:r>
            <a:endParaRPr lang="fr-FR" b="1" dirty="0">
              <a:solidFill>
                <a:srgbClr val="00B0F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Je demande qui est cette fée. </a:t>
            </a:r>
            <a:r>
              <a:rPr lang="ru-RU" b="1" dirty="0">
                <a:solidFill>
                  <a:srgbClr val="0070C0"/>
                </a:solidFill>
              </a:rPr>
              <a:t>(9)</a:t>
            </a:r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B050"/>
                </a:solidFill>
              </a:rPr>
              <a:t>Le prophète souffle : l’inespérée. </a:t>
            </a:r>
            <a:r>
              <a:rPr lang="ru-RU" b="1" dirty="0">
                <a:solidFill>
                  <a:srgbClr val="00B050"/>
                </a:solidFill>
              </a:rPr>
              <a:t>(10) </a:t>
            </a:r>
            <a:endParaRPr lang="fr-FR" b="1" dirty="0">
              <a:solidFill>
                <a:srgbClr val="00B050"/>
              </a:solidFill>
            </a:endParaRPr>
          </a:p>
          <a:p>
            <a:endParaRPr lang="fr-FR" dirty="0"/>
          </a:p>
          <a:p>
            <a:r>
              <a:rPr lang="fr-FR" b="1" dirty="0">
                <a:solidFill>
                  <a:srgbClr val="FF0000"/>
                </a:solidFill>
              </a:rPr>
              <a:t>À l’aube de ton âge </a:t>
            </a:r>
            <a:r>
              <a:rPr lang="ru-RU" b="1" dirty="0">
                <a:solidFill>
                  <a:srgbClr val="FF0000"/>
                </a:solidFill>
              </a:rPr>
              <a:t>(7)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Qui nous a vues arrachées </a:t>
            </a:r>
            <a:r>
              <a:rPr lang="ru-RU" b="1" dirty="0">
                <a:solidFill>
                  <a:srgbClr val="FF0000"/>
                </a:solidFill>
              </a:rPr>
              <a:t>(7) 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00B0F0"/>
                </a:solidFill>
              </a:rPr>
              <a:t>De nos bras enlacés </a:t>
            </a:r>
            <a:r>
              <a:rPr lang="ru-RU" b="1" dirty="0">
                <a:solidFill>
                  <a:srgbClr val="00B0F0"/>
                </a:solidFill>
              </a:rPr>
              <a:t>(6) </a:t>
            </a:r>
            <a:endParaRPr lang="fr-FR" b="1" dirty="0">
              <a:solidFill>
                <a:srgbClr val="00B0F0"/>
              </a:solidFill>
            </a:endParaRPr>
          </a:p>
          <a:p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Tu m’apparais en image.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(8)</a:t>
            </a: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fr-FR" dirty="0"/>
          </a:p>
          <a:p>
            <a:r>
              <a:rPr lang="fr-FR" b="1" dirty="0">
                <a:solidFill>
                  <a:srgbClr val="FF0000"/>
                </a:solidFill>
              </a:rPr>
              <a:t>Je ne me reconnais pas </a:t>
            </a:r>
            <a:r>
              <a:rPr lang="ru-RU" b="1" dirty="0">
                <a:solidFill>
                  <a:srgbClr val="FF0000"/>
                </a:solidFill>
              </a:rPr>
              <a:t>(7) 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00B050"/>
                </a:solidFill>
              </a:rPr>
              <a:t>C’est toi en cette place évidente </a:t>
            </a:r>
            <a:r>
              <a:rPr lang="ru-RU" b="1" dirty="0">
                <a:solidFill>
                  <a:srgbClr val="00B050"/>
                </a:solidFill>
              </a:rPr>
              <a:t>(10)</a:t>
            </a:r>
            <a:endParaRPr lang="fr-FR" b="1" dirty="0">
              <a:solidFill>
                <a:srgbClr val="00B050"/>
              </a:solidFill>
            </a:endParaRPr>
          </a:p>
          <a:p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 port d’altesse naissante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(8)</a:t>
            </a: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yeux abaissés sur le </a:t>
            </a:r>
            <a:r>
              <a:rPr lang="fr-F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chas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(8)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fr-FR" dirty="0"/>
          </a:p>
          <a:p>
            <a:r>
              <a:rPr lang="fr-FR" b="1" dirty="0">
                <a:solidFill>
                  <a:srgbClr val="FF0000"/>
                </a:solidFill>
              </a:rPr>
              <a:t>À toi l’heureuse estompée </a:t>
            </a:r>
            <a:r>
              <a:rPr lang="ru-RU" b="1" dirty="0">
                <a:solidFill>
                  <a:srgbClr val="FF0000"/>
                </a:solidFill>
              </a:rPr>
              <a:t>(7) 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00B0F0"/>
                </a:solidFill>
              </a:rPr>
              <a:t>Ineffable beauté </a:t>
            </a:r>
            <a:r>
              <a:rPr lang="ru-RU" b="1" dirty="0">
                <a:solidFill>
                  <a:srgbClr val="00B0F0"/>
                </a:solidFill>
              </a:rPr>
              <a:t>(6)</a:t>
            </a:r>
            <a:endParaRPr lang="fr-FR" b="1" dirty="0">
              <a:solidFill>
                <a:srgbClr val="00B0F0"/>
              </a:solidFill>
            </a:endParaRPr>
          </a:p>
          <a:p>
            <a:r>
              <a:rPr lang="fr-FR" b="1" dirty="0">
                <a:solidFill>
                  <a:srgbClr val="00B0F0"/>
                </a:solidFill>
              </a:rPr>
              <a:t>De toi-même ignorée </a:t>
            </a:r>
            <a:r>
              <a:rPr lang="ru-RU" b="1" dirty="0">
                <a:solidFill>
                  <a:srgbClr val="00B0F0"/>
                </a:solidFill>
              </a:rPr>
              <a:t>(6) </a:t>
            </a:r>
            <a:endParaRPr lang="fr-FR" b="1" dirty="0">
              <a:solidFill>
                <a:srgbClr val="00B0F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Je dédie mon visage excarné. </a:t>
            </a:r>
            <a:r>
              <a:rPr lang="ru-RU" b="1" dirty="0">
                <a:solidFill>
                  <a:srgbClr val="0070C0"/>
                </a:solidFill>
              </a:rPr>
              <a:t>(9) </a:t>
            </a:r>
            <a:endParaRPr lang="fr-FR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C2C3D5-35EB-6E10-EF5E-24093871A869}"/>
              </a:ext>
            </a:extLst>
          </p:cNvPr>
          <p:cNvSpPr txBox="1"/>
          <p:nvPr/>
        </p:nvSpPr>
        <p:spPr>
          <a:xfrm>
            <a:off x="5589917" y="213537"/>
            <a:ext cx="60039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Ритм «плавающий»</a:t>
            </a:r>
          </a:p>
          <a:p>
            <a:r>
              <a:rPr lang="ru-RU" sz="2400" dirty="0"/>
              <a:t>Разное количество слогов </a:t>
            </a:r>
          </a:p>
          <a:p>
            <a:endParaRPr lang="ru-RU" sz="2400" dirty="0"/>
          </a:p>
          <a:p>
            <a:r>
              <a:rPr lang="ru-RU" sz="2400" dirty="0"/>
              <a:t>Можно ли это передавать так по-русски? </a:t>
            </a:r>
          </a:p>
          <a:p>
            <a:r>
              <a:rPr lang="ru-RU" sz="2400" dirty="0"/>
              <a:t>Скорее нет – несовпадение систем стихосложения</a:t>
            </a:r>
          </a:p>
          <a:p>
            <a:r>
              <a:rPr lang="ru-RU" sz="2400" dirty="0"/>
              <a:t>В русском языке это будет создавать ощущение крайней нестройности</a:t>
            </a:r>
          </a:p>
          <a:p>
            <a:r>
              <a:rPr lang="ru-RU" sz="2400" dirty="0"/>
              <a:t>Можно чередовать не более 2-3 рисунков ритма </a:t>
            </a:r>
          </a:p>
          <a:p>
            <a:r>
              <a:rPr lang="ru-RU" sz="2400" dirty="0"/>
              <a:t>(например, 8-сложник и 10-сложник) </a:t>
            </a:r>
          </a:p>
          <a:p>
            <a:r>
              <a:rPr lang="ru-RU" sz="2400" dirty="0"/>
              <a:t>Но! Лучше чередовать, чем везде выдерживать один ритм, т.к. идея общей нестройности, несоразмерности, дисгармонии важна для текста  </a:t>
            </a:r>
          </a:p>
        </p:txBody>
      </p:sp>
    </p:spTree>
    <p:extLst>
      <p:ext uri="{BB962C8B-B14F-4D97-AF65-F5344CB8AC3E}">
        <p14:creationId xmlns:p14="http://schemas.microsoft.com/office/powerpoint/2010/main" val="11971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B6980-2253-F2F8-5D61-8A095D932135}"/>
              </a:ext>
            </a:extLst>
          </p:cNvPr>
          <p:cNvSpPr txBox="1"/>
          <p:nvPr/>
        </p:nvSpPr>
        <p:spPr>
          <a:xfrm>
            <a:off x="301925" y="163901"/>
            <a:ext cx="536563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ПРЯМОЙ СМЫСЛ СТИХОТВОРЕНИЯ </a:t>
            </a:r>
            <a:br>
              <a:rPr lang="ru-RU" dirty="0"/>
            </a:br>
            <a:r>
              <a:rPr lang="ru-RU" dirty="0"/>
              <a:t>(ТРУДНОСТИ ПОНИМАНИЯ) </a:t>
            </a:r>
          </a:p>
          <a:p>
            <a:endParaRPr lang="ru-RU" dirty="0"/>
          </a:p>
          <a:p>
            <a:r>
              <a:rPr lang="fr-FR" dirty="0"/>
              <a:t>Sur une photographie amoureuse </a:t>
            </a:r>
          </a:p>
          <a:p>
            <a:r>
              <a:rPr lang="fr-FR" dirty="0"/>
              <a:t>Éblouie de flèches lumineuses </a:t>
            </a:r>
          </a:p>
          <a:p>
            <a:r>
              <a:rPr lang="fr-FR" dirty="0"/>
              <a:t>Tes contours excavés.</a:t>
            </a:r>
          </a:p>
          <a:p>
            <a:r>
              <a:rPr lang="fr-FR" dirty="0"/>
              <a:t>Je demande qui est cette fée. </a:t>
            </a:r>
          </a:p>
          <a:p>
            <a:r>
              <a:rPr lang="fr-FR" dirty="0"/>
              <a:t>Le prophète souffle : l’inespérée. </a:t>
            </a:r>
          </a:p>
          <a:p>
            <a:endParaRPr lang="fr-FR" dirty="0"/>
          </a:p>
          <a:p>
            <a:r>
              <a:rPr lang="fr-FR" dirty="0"/>
              <a:t>À l’aube de ton âge </a:t>
            </a:r>
          </a:p>
          <a:p>
            <a:r>
              <a:rPr lang="fr-FR" dirty="0"/>
              <a:t>Qui nous a vues arrachées </a:t>
            </a:r>
          </a:p>
          <a:p>
            <a:r>
              <a:rPr lang="fr-FR" dirty="0"/>
              <a:t>De nos bras enlacés </a:t>
            </a:r>
          </a:p>
          <a:p>
            <a:r>
              <a:rPr lang="fr-FR" dirty="0"/>
              <a:t>Tu m’apparais en image. </a:t>
            </a:r>
          </a:p>
          <a:p>
            <a:endParaRPr lang="fr-FR" dirty="0"/>
          </a:p>
          <a:p>
            <a:r>
              <a:rPr lang="fr-FR" dirty="0"/>
              <a:t>Je ne me reconnais pas </a:t>
            </a:r>
          </a:p>
          <a:p>
            <a:r>
              <a:rPr lang="fr-FR" dirty="0"/>
              <a:t>C’est toi en cette place évidente </a:t>
            </a:r>
          </a:p>
          <a:p>
            <a:r>
              <a:rPr lang="fr-FR" dirty="0"/>
              <a:t>Ce port d’altesse naissante </a:t>
            </a:r>
          </a:p>
          <a:p>
            <a:r>
              <a:rPr lang="fr-FR" dirty="0"/>
              <a:t>Les yeux abaissés sur le </a:t>
            </a:r>
            <a:r>
              <a:rPr lang="fr-FR" dirty="0" err="1"/>
              <a:t>chas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/>
              <a:t>À toi l’heureuse estompée </a:t>
            </a:r>
          </a:p>
          <a:p>
            <a:r>
              <a:rPr lang="fr-FR" dirty="0"/>
              <a:t>Ineffable beauté </a:t>
            </a:r>
          </a:p>
          <a:p>
            <a:r>
              <a:rPr lang="fr-FR" dirty="0"/>
              <a:t>De toi-même ignorée </a:t>
            </a:r>
          </a:p>
          <a:p>
            <a:r>
              <a:rPr lang="fr-FR" dirty="0"/>
              <a:t>Je dédie mon visage excarné. 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F409DB-AB52-1187-2C7C-0FC11F5509FC}"/>
              </a:ext>
            </a:extLst>
          </p:cNvPr>
          <p:cNvSpPr txBox="1"/>
          <p:nvPr/>
        </p:nvSpPr>
        <p:spPr>
          <a:xfrm>
            <a:off x="4632385" y="163901"/>
            <a:ext cx="672860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ПРИМЕРНЫЙ ПОДСТРОЧНИК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На любовной фотографии (фотографии влюбленных),</a:t>
            </a:r>
          </a:p>
          <a:p>
            <a:r>
              <a:rPr lang="ru-RU" dirty="0"/>
              <a:t>Ослепленной световыми вспышками, </a:t>
            </a:r>
          </a:p>
          <a:p>
            <a:r>
              <a:rPr lang="ru-RU" dirty="0"/>
              <a:t>Проступают твои контуры. </a:t>
            </a:r>
          </a:p>
          <a:p>
            <a:r>
              <a:rPr lang="ru-RU" dirty="0"/>
              <a:t>Интересно – кто эта фея. </a:t>
            </a:r>
          </a:p>
          <a:p>
            <a:r>
              <a:rPr lang="ru-RU" dirty="0"/>
              <a:t>Пророк шепчет (подсказывает): нежданная. </a:t>
            </a:r>
          </a:p>
          <a:p>
            <a:endParaRPr lang="ru-RU" dirty="0"/>
          </a:p>
          <a:p>
            <a:r>
              <a:rPr lang="ru-RU" dirty="0"/>
              <a:t>На заре твоих лет, </a:t>
            </a:r>
          </a:p>
          <a:p>
            <a:r>
              <a:rPr lang="ru-RU" dirty="0"/>
              <a:t>Когда мы были вырваны </a:t>
            </a:r>
          </a:p>
          <a:p>
            <a:r>
              <a:rPr lang="ru-RU" dirty="0"/>
              <a:t>Из наших сплетённых объятий, </a:t>
            </a:r>
          </a:p>
          <a:p>
            <a:r>
              <a:rPr lang="ru-RU" dirty="0"/>
              <a:t>Ты появляешься предо мной, как на картинке (=на снимке)</a:t>
            </a:r>
          </a:p>
          <a:p>
            <a:endParaRPr lang="ru-RU" dirty="0"/>
          </a:p>
          <a:p>
            <a:r>
              <a:rPr lang="ru-RU" dirty="0"/>
              <a:t>Я не узнаю себя </a:t>
            </a:r>
          </a:p>
          <a:p>
            <a:r>
              <a:rPr lang="ru-RU" dirty="0"/>
              <a:t>Это ты на этом очевидном месте (=на месте меня), </a:t>
            </a:r>
          </a:p>
          <a:p>
            <a:r>
              <a:rPr lang="ru-RU" dirty="0"/>
              <a:t>Это вместилище зарождающегося величия, </a:t>
            </a:r>
          </a:p>
          <a:p>
            <a:r>
              <a:rPr lang="ru-RU" dirty="0"/>
              <a:t>Глаза опущены вниз (в область низа живота) </a:t>
            </a:r>
          </a:p>
          <a:p>
            <a:endParaRPr lang="ru-RU" dirty="0"/>
          </a:p>
          <a:p>
            <a:r>
              <a:rPr lang="ru-RU" dirty="0"/>
              <a:t>Тебе, счастливо поблекшая, </a:t>
            </a:r>
          </a:p>
          <a:p>
            <a:r>
              <a:rPr lang="ru-RU" dirty="0"/>
              <a:t>Невыразимая красота, </a:t>
            </a:r>
          </a:p>
          <a:p>
            <a:r>
              <a:rPr lang="ru-RU" dirty="0"/>
              <a:t>Не сознающая сама себя, </a:t>
            </a:r>
          </a:p>
          <a:p>
            <a:r>
              <a:rPr lang="ru-RU" dirty="0"/>
              <a:t>Я посвящаю своё бесплотное лицо. </a:t>
            </a:r>
          </a:p>
        </p:txBody>
      </p:sp>
    </p:spTree>
    <p:extLst>
      <p:ext uri="{BB962C8B-B14F-4D97-AF65-F5344CB8AC3E}">
        <p14:creationId xmlns:p14="http://schemas.microsoft.com/office/powerpoint/2010/main" val="744384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9A0210-E1E1-0E0B-B0BF-113FF463C553}"/>
              </a:ext>
            </a:extLst>
          </p:cNvPr>
          <p:cNvSpPr txBox="1"/>
          <p:nvPr/>
        </p:nvSpPr>
        <p:spPr>
          <a:xfrm>
            <a:off x="327804" y="207034"/>
            <a:ext cx="103430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ТРУДНОСТИ ПОНИМАНИЯ </a:t>
            </a:r>
          </a:p>
          <a:p>
            <a:endParaRPr lang="ru-RU" dirty="0"/>
          </a:p>
          <a:p>
            <a:pPr marL="342900" indent="-342900">
              <a:buAutoNum type="arabicParenR"/>
            </a:pPr>
            <a:r>
              <a:rPr lang="fr-CA" dirty="0"/>
              <a:t>SUR UNE PHOTOGRAPHIE AMOUREUSE…</a:t>
            </a:r>
          </a:p>
          <a:p>
            <a:r>
              <a:rPr lang="ru-RU" dirty="0"/>
              <a:t>Двойной смысл: «любимый» и «влюбленный» </a:t>
            </a:r>
          </a:p>
          <a:p>
            <a:r>
              <a:rPr lang="ru-RU" dirty="0"/>
              <a:t>Скорее – фотография влюбленного человека (или двоих влюбленных)</a:t>
            </a:r>
          </a:p>
          <a:p>
            <a:r>
              <a:rPr lang="ru-RU" dirty="0"/>
              <a:t>И фотография, сделанная с любовью  </a:t>
            </a:r>
          </a:p>
          <a:p>
            <a:endParaRPr lang="ru-RU" dirty="0"/>
          </a:p>
          <a:p>
            <a:r>
              <a:rPr lang="ru-RU" dirty="0"/>
              <a:t>Варианты: </a:t>
            </a:r>
          </a:p>
          <a:p>
            <a:r>
              <a:rPr lang="ru-RU" b="1" dirty="0">
                <a:solidFill>
                  <a:srgbClr val="00B050"/>
                </a:solidFill>
              </a:rPr>
              <a:t>На той любовной фотокарточке </a:t>
            </a:r>
          </a:p>
          <a:p>
            <a:r>
              <a:rPr lang="ru-RU" b="1" dirty="0">
                <a:solidFill>
                  <a:srgbClr val="00B050"/>
                </a:solidFill>
              </a:rPr>
              <a:t>На фотографии, с любовью сделанной </a:t>
            </a:r>
          </a:p>
          <a:p>
            <a:r>
              <a:rPr lang="ru-RU" dirty="0"/>
              <a:t>На любимой фотографии </a:t>
            </a:r>
          </a:p>
          <a:p>
            <a:r>
              <a:rPr lang="ru-RU" b="1" dirty="0">
                <a:solidFill>
                  <a:srgbClr val="0070C0"/>
                </a:solidFill>
              </a:rPr>
              <a:t>На фотографии возлюбленной </a:t>
            </a:r>
            <a:r>
              <a:rPr lang="ru-RU" dirty="0">
                <a:solidFill>
                  <a:srgbClr val="0070C0"/>
                </a:solidFill>
              </a:rPr>
              <a:t>(смысл: не моей, но чьей-то другой)</a:t>
            </a:r>
          </a:p>
          <a:p>
            <a:r>
              <a:rPr lang="ru-RU" dirty="0"/>
              <a:t>Нежная фотография </a:t>
            </a:r>
          </a:p>
          <a:p>
            <a:r>
              <a:rPr lang="ru-RU" dirty="0"/>
              <a:t>На фотографии любимой </a:t>
            </a:r>
          </a:p>
          <a:p>
            <a:r>
              <a:rPr lang="ru-RU" dirty="0"/>
              <a:t>На фотографии…(без эпитета) </a:t>
            </a:r>
          </a:p>
          <a:p>
            <a:r>
              <a:rPr lang="ru-RU" b="1" dirty="0">
                <a:solidFill>
                  <a:srgbClr val="00B050"/>
                </a:solidFill>
              </a:rPr>
              <a:t>На любовной фотографии </a:t>
            </a:r>
          </a:p>
          <a:p>
            <a:r>
              <a:rPr lang="ru-RU" dirty="0"/>
              <a:t>На любимой фотографии светлой</a:t>
            </a:r>
          </a:p>
          <a:p>
            <a:endParaRPr lang="ru-RU" dirty="0"/>
          </a:p>
          <a:p>
            <a:r>
              <a:rPr lang="ru-RU" b="1" dirty="0">
                <a:solidFill>
                  <a:srgbClr val="00B050"/>
                </a:solidFill>
              </a:rPr>
              <a:t>Правильный вариант </a:t>
            </a:r>
          </a:p>
          <a:p>
            <a:r>
              <a:rPr lang="ru-RU" b="1" dirty="0">
                <a:solidFill>
                  <a:srgbClr val="0070C0"/>
                </a:solidFill>
              </a:rPr>
              <a:t>Интересный вариант </a:t>
            </a:r>
          </a:p>
          <a:p>
            <a:r>
              <a:rPr lang="ru-RU" b="1" dirty="0">
                <a:solidFill>
                  <a:srgbClr val="FF0000"/>
                </a:solidFill>
              </a:rPr>
              <a:t>Грубая ошибка  </a:t>
            </a:r>
          </a:p>
        </p:txBody>
      </p:sp>
    </p:spTree>
    <p:extLst>
      <p:ext uri="{BB962C8B-B14F-4D97-AF65-F5344CB8AC3E}">
        <p14:creationId xmlns:p14="http://schemas.microsoft.com/office/powerpoint/2010/main" val="3360348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4BD8A4-337B-EA33-7681-FE7FDBB279AB}"/>
              </a:ext>
            </a:extLst>
          </p:cNvPr>
          <p:cNvSpPr txBox="1"/>
          <p:nvPr/>
        </p:nvSpPr>
        <p:spPr>
          <a:xfrm>
            <a:off x="448574" y="301924"/>
            <a:ext cx="991175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ТРУДНОСТИ ПОНИМАНИЯ </a:t>
            </a:r>
          </a:p>
          <a:p>
            <a:r>
              <a:rPr lang="fr-CA" dirty="0"/>
              <a:t>2) LE PROPHÈTE SOUFFLE: L’INESPÉRÉE</a:t>
            </a:r>
          </a:p>
          <a:p>
            <a:endParaRPr lang="fr-CA" dirty="0"/>
          </a:p>
          <a:p>
            <a:r>
              <a:rPr lang="ru-RU" dirty="0"/>
              <a:t>Варианты: </a:t>
            </a:r>
          </a:p>
          <a:p>
            <a:r>
              <a:rPr lang="ru-RU" dirty="0"/>
              <a:t>«Нежданная», - пророка всхлипы </a:t>
            </a:r>
          </a:p>
          <a:p>
            <a:r>
              <a:rPr lang="ru-RU" dirty="0"/>
              <a:t>Но: </a:t>
            </a:r>
            <a:r>
              <a:rPr lang="ru-RU" b="1" dirty="0">
                <a:solidFill>
                  <a:srgbClr val="FF0000"/>
                </a:solidFill>
              </a:rPr>
              <a:t>«безнадёжно», </a:t>
            </a:r>
            <a:r>
              <a:rPr lang="ru-RU" dirty="0"/>
              <a:t>- пророк шепчет мне </a:t>
            </a:r>
          </a:p>
          <a:p>
            <a:r>
              <a:rPr lang="ru-RU" dirty="0"/>
              <a:t>И пророк шепчет: неожиданная </a:t>
            </a:r>
          </a:p>
          <a:p>
            <a:r>
              <a:rPr lang="ru-RU" dirty="0"/>
              <a:t>Пророк шепчет: </a:t>
            </a:r>
            <a:r>
              <a:rPr lang="ru-RU" b="1" dirty="0">
                <a:solidFill>
                  <a:srgbClr val="0070C0"/>
                </a:solidFill>
              </a:rPr>
              <a:t>невероятная</a:t>
            </a:r>
            <a:r>
              <a:rPr lang="ru-RU" dirty="0"/>
              <a:t> </a:t>
            </a:r>
          </a:p>
          <a:p>
            <a:r>
              <a:rPr lang="ru-RU" dirty="0"/>
              <a:t>Пророк вздыхает: </a:t>
            </a:r>
            <a:r>
              <a:rPr lang="ru-RU" b="1" dirty="0">
                <a:solidFill>
                  <a:srgbClr val="FF0000"/>
                </a:solidFill>
              </a:rPr>
              <a:t>последняя надежда </a:t>
            </a:r>
          </a:p>
          <a:p>
            <a:r>
              <a:rPr lang="ru-RU" dirty="0"/>
              <a:t>«Не ожидал», - шептал пророк мне </a:t>
            </a:r>
          </a:p>
          <a:p>
            <a:r>
              <a:rPr lang="ru-RU" b="1" dirty="0">
                <a:solidFill>
                  <a:srgbClr val="0070C0"/>
                </a:solidFill>
              </a:rPr>
              <a:t>Провидцем неописанные – </a:t>
            </a:r>
            <a:r>
              <a:rPr lang="ru-RU" dirty="0">
                <a:solidFill>
                  <a:srgbClr val="0070C0"/>
                </a:solidFill>
              </a:rPr>
              <a:t>т.е. то, чего не мог предвидеть даже пророк </a:t>
            </a:r>
          </a:p>
          <a:p>
            <a:r>
              <a:rPr lang="ru-RU" b="1" dirty="0">
                <a:solidFill>
                  <a:srgbClr val="0070C0"/>
                </a:solidFill>
              </a:rPr>
              <a:t>И лишь один императив – </a:t>
            </a:r>
            <a:r>
              <a:rPr lang="ru-RU" dirty="0">
                <a:solidFill>
                  <a:srgbClr val="0070C0"/>
                </a:solidFill>
              </a:rPr>
              <a:t>повеление пророка как нечто непреложное (но мало связи с остальным текстом) </a:t>
            </a:r>
          </a:p>
          <a:p>
            <a:r>
              <a:rPr lang="ru-RU" dirty="0"/>
              <a:t>Пророк шепчет: </a:t>
            </a:r>
            <a:r>
              <a:rPr lang="ru-RU" b="1" dirty="0">
                <a:solidFill>
                  <a:srgbClr val="0070C0"/>
                </a:solidFill>
              </a:rPr>
              <a:t>чудесная! 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/>
              <a:t>Неожиданная, а не </a:t>
            </a:r>
            <a:r>
              <a:rPr lang="ru-RU" b="1" dirty="0">
                <a:solidFill>
                  <a:srgbClr val="FF0000"/>
                </a:solidFill>
              </a:rPr>
              <a:t>безнадежная </a:t>
            </a:r>
          </a:p>
          <a:p>
            <a:endParaRPr lang="ru-RU" b="1" dirty="0"/>
          </a:p>
          <a:p>
            <a:r>
              <a:rPr lang="ru-RU" b="1" dirty="0"/>
              <a:t>Если не понятно, к чему пророк, можно его и опустить, превратить во что-то более общее, абстрактное </a:t>
            </a:r>
          </a:p>
          <a:p>
            <a:r>
              <a:rPr lang="ru-RU" b="1" dirty="0"/>
              <a:t>В тексте перевода не должно быть мест, не понятных для переводчика и читателя </a:t>
            </a:r>
          </a:p>
          <a:p>
            <a:r>
              <a:rPr lang="ru-RU" b="1" dirty="0"/>
              <a:t>Всегда должна быть какая-то логика (даже, на самом деле, и в текстах сюрреалистов!) </a:t>
            </a:r>
          </a:p>
        </p:txBody>
      </p:sp>
    </p:spTree>
    <p:extLst>
      <p:ext uri="{BB962C8B-B14F-4D97-AF65-F5344CB8AC3E}">
        <p14:creationId xmlns:p14="http://schemas.microsoft.com/office/powerpoint/2010/main" val="198732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183</TotalTime>
  <Words>2737</Words>
  <Application>Microsoft Office PowerPoint</Application>
  <PresentationFormat>Широкоэкранный</PresentationFormat>
  <Paragraphs>506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Cambria</vt:lpstr>
      <vt:lpstr>Rockwell</vt:lpstr>
      <vt:lpstr>Rockwell Condensed</vt:lpstr>
      <vt:lpstr>Times New Roman</vt:lpstr>
      <vt:lpstr>Wingdings</vt:lpstr>
      <vt:lpstr>Дерево</vt:lpstr>
      <vt:lpstr>Séraphine albé</vt:lpstr>
      <vt:lpstr>Marion simonin (séraphine albé)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Séraphine albé</dc:title>
  <dc:creator>Ekaterina Kondratieva</dc:creator>
  <cp:lastModifiedBy>Ekaterina Kondratieva</cp:lastModifiedBy>
  <cp:revision>3</cp:revision>
  <dcterms:created xsi:type="dcterms:W3CDTF">2024-03-24T22:30:50Z</dcterms:created>
  <dcterms:modified xsi:type="dcterms:W3CDTF">2024-03-26T10:57:18Z</dcterms:modified>
</cp:coreProperties>
</file>